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8_60E053FA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0A_57198684.xml" ContentType="application/vnd.ms-powerpoint.comments+xml"/>
  <Override PartName="/ppt/comments/modernComment_112_DA207160.xml" ContentType="application/vnd.ms-powerpoint.comments+xml"/>
  <Override PartName="/ppt/comments/modernComment_10E_A7A2ED05.xml" ContentType="application/vnd.ms-powerpoint.comments+xml"/>
  <Override PartName="/ppt/comments/modernComment_110_94239794.xml" ContentType="application/vnd.ms-powerpoint.comments+xml"/>
  <Override PartName="/ppt/comments/modernComment_111_176CBBCD.xml" ContentType="application/vnd.ms-powerpoint.comments+xml"/>
  <Override PartName="/ppt/comments/modernComment_114_9D0192DC.xml" ContentType="application/vnd.ms-powerpoint.comments+xml"/>
  <Override PartName="/ppt/comments/modernComment_115_5F17867D.xml" ContentType="application/vnd.ms-powerpoint.comments+xml"/>
  <Override PartName="/ppt/comments/modernComment_116_CF56E1FC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25"/>
  </p:notesMasterIdLst>
  <p:sldIdLst>
    <p:sldId id="261" r:id="rId3"/>
    <p:sldId id="257" r:id="rId4"/>
    <p:sldId id="263" r:id="rId5"/>
    <p:sldId id="264" r:id="rId6"/>
    <p:sldId id="265" r:id="rId7"/>
    <p:sldId id="262" r:id="rId8"/>
    <p:sldId id="268" r:id="rId9"/>
    <p:sldId id="266" r:id="rId10"/>
    <p:sldId id="274" r:id="rId11"/>
    <p:sldId id="267" r:id="rId12"/>
    <p:sldId id="269" r:id="rId13"/>
    <p:sldId id="270" r:id="rId14"/>
    <p:sldId id="271" r:id="rId15"/>
    <p:sldId id="275" r:id="rId16"/>
    <p:sldId id="272" r:id="rId17"/>
    <p:sldId id="279" r:id="rId18"/>
    <p:sldId id="273" r:id="rId19"/>
    <p:sldId id="276" r:id="rId20"/>
    <p:sldId id="277" r:id="rId21"/>
    <p:sldId id="278" r:id="rId22"/>
    <p:sldId id="280" r:id="rId23"/>
    <p:sldId id="256" r:id="rId2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986EC8-2FEE-2E42-DD41-F858893E65E3}" name="Lorenzo Bracci" initials="LB" userId="S::10765888@polimi.it::f92810f8-1936-4811-975e-38b882fae7a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887E32-68EE-4048-9574-327AF6D1AFE2}" v="47" dt="2023-07-01T13:24:13.3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11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modernComment_108_60E053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4EDA9C-F4BA-A04A-8F68-38D44707F0BE}" authorId="{28986EC8-2FEE-2E42-DD41-F858893E65E3}" created="2023-07-01T09:00:55.691">
    <pc:sldMkLst xmlns:pc="http://schemas.microsoft.com/office/powerpoint/2013/main/command">
      <pc:docMk/>
      <pc:sldMk cId="1625314298" sldId="264"/>
    </pc:sldMkLst>
    <p188:txBody>
      <a:bodyPr/>
      <a:lstStyle/>
      <a:p>
        <a:r>
          <a:rPr lang="it-IT"/>
          <a:t>Gli scontri aerei sono una media di scontri vinti per partita
</a:t>
        </a:r>
      </a:p>
    </p188:txBody>
  </p188:cm>
</p188:cmLst>
</file>

<file path=ppt/comments/modernComment_10A_571986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C9B089-BA1B-454A-BFEB-FBB964727EDF}" authorId="{28986EC8-2FEE-2E42-DD41-F858893E65E3}" created="2023-07-01T09:57:15.310">
    <pc:sldMkLst xmlns:pc="http://schemas.microsoft.com/office/powerpoint/2013/main/command">
      <pc:docMk/>
      <pc:sldMk cId="1461290628" sldId="266"/>
    </pc:sldMkLst>
    <p188:txBody>
      <a:bodyPr/>
      <a:lstStyle/>
      <a:p>
        <a:r>
          <a:rPr lang="it-IT"/>
          <a:t>Si vede che i gol sono molto correlati con tutto tranne i cartellini rossi. </a:t>
        </a:r>
      </a:p>
    </p188:txBody>
  </p188:cm>
</p188:cmLst>
</file>

<file path=ppt/comments/modernComment_10E_A7A2ED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F99524-CE0F-E440-A268-B87D0FACA65A}" authorId="{28986EC8-2FEE-2E42-DD41-F858893E65E3}" created="2023-07-01T10:26:34.836">
    <pc:sldMkLst xmlns:pc="http://schemas.microsoft.com/office/powerpoint/2013/main/command">
      <pc:docMk/>
      <pc:sldMk cId="2812472581" sldId="270"/>
    </pc:sldMkLst>
    <p188:txBody>
      <a:bodyPr/>
      <a:lstStyle/>
      <a:p>
        <a:r>
          <a:rPr lang="it-IT"/>
          <a:t>Visto che i residui sono distribuiti casualmente ma intorno alla linea, intuiamo l’omoschedasticità. Dal Q-Q plot invece risulta ragionevole supporre la normalità dei residui, nonostante lievi scostamenti sulle cose</a:t>
        </a:r>
      </a:p>
    </p188:txBody>
  </p188:cm>
</p188:cmLst>
</file>

<file path=ppt/comments/modernComment_110_942397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DCE29A-FD23-F54F-B8BC-265F4417DA7F}" authorId="{28986EC8-2FEE-2E42-DD41-F858893E65E3}" created="2023-07-01T11:00:12.559">
    <pc:sldMkLst xmlns:pc="http://schemas.microsoft.com/office/powerpoint/2013/main/command">
      <pc:docMk/>
      <pc:sldMk cId="2485360532" sldId="272"/>
    </pc:sldMkLst>
    <p188:txBody>
      <a:bodyPr/>
      <a:lstStyle/>
      <a:p>
        <a:r>
          <a:rPr lang="it-IT"/>
          <a:t>R2 uguale AIC diminuito da 663,82 a 661,99 (trascurabile).
Come ci aspettavamo vista la forte correlazione tra passaggi e possesso una delle due è stata eliminata (possession). Il modello ha quindi eliminato i cartellini rossi che aveva bassissima correlazione con i gol</a:t>
        </a:r>
      </a:p>
    </p188:txBody>
  </p188:cm>
</p188:cmLst>
</file>

<file path=ppt/comments/modernComment_111_176CBB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24BBC6-61FD-3344-AE1E-83E755C50609}" authorId="{28986EC8-2FEE-2E42-DD41-F858893E65E3}" created="2023-07-01T11:11:30.878">
    <pc:sldMkLst xmlns:pc="http://schemas.microsoft.com/office/powerpoint/2013/main/command">
      <pc:docMk/>
      <pc:sldMk cId="393001933" sldId="273"/>
    </pc:sldMkLst>
    <p188:txBody>
      <a:bodyPr/>
      <a:lstStyle/>
      <a:p>
        <a:r>
          <a:rPr lang="it-IT"/>
          <a:t>L’ANOVA dovrebbe confermare che le medie dei gruppi sono simili. Dobbiamo verificare le ipotesi dell’ANOVA e dal box plot possiamo vedere che circa, Bundesliga e Serie A non sono esattamente normali. Per quanto guarda l’omoschedasticità, la varianza della Ligue 1 sembra inferiore alle altre.</a:t>
        </a:r>
      </a:p>
    </p188:txBody>
  </p188:cm>
</p188:cmLst>
</file>

<file path=ppt/comments/modernComment_112_DA2071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30208F-70B2-2644-A109-F5A1B442ADBA}" authorId="{28986EC8-2FEE-2E42-DD41-F858893E65E3}" created="2023-07-01T10:07:09.332">
    <pc:sldMkLst xmlns:pc="http://schemas.microsoft.com/office/powerpoint/2013/main/command">
      <pc:docMk/>
      <pc:sldMk cId="3659559264" sldId="274"/>
    </pc:sldMkLst>
    <p188:txBody>
      <a:bodyPr/>
      <a:lstStyle/>
      <a:p>
        <a:r>
          <a:rPr lang="it-IT"/>
          <a:t>Visto che possesso-passaggi sono molto correlati ci aspettiamo che nella selezione delle covariate una delle due sia trascurata
</a:t>
        </a:r>
      </a:p>
    </p188:txBody>
  </p188:cm>
</p188:cmLst>
</file>

<file path=ppt/comments/modernComment_114_9D0192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525492-6D2A-2948-8511-4514507C9E25}" authorId="{28986EC8-2FEE-2E42-DD41-F858893E65E3}" created="2023-07-01T11:15:55.65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34126044" sldId="276"/>
      <ac:spMk id="3" creationId="{D4E548F1-A415-7C44-2518-9F77C5502677}"/>
    </ac:deMkLst>
    <p188:txBody>
      <a:bodyPr/>
      <a:lstStyle/>
      <a:p>
        <a:r>
          <a:rPr lang="it-IT"/>
          <a:t>Accettiamo la normalità dei residui con un test al 5% per 4 categorie su 5 (no serie A, confermato dal box plot)</a:t>
        </a:r>
      </a:p>
    </p188:txBody>
  </p188:cm>
</p188:cmLst>
</file>

<file path=ppt/comments/modernComment_115_5F1786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C1A992-712D-2149-84A5-12BBD89D8AA4}" authorId="{28986EC8-2FEE-2E42-DD41-F858893E65E3}" created="2023-07-01T11:21:46.324">
    <pc:sldMkLst xmlns:pc="http://schemas.microsoft.com/office/powerpoint/2013/main/command">
      <pc:docMk/>
      <pc:sldMk cId="1595377277" sldId="277"/>
    </pc:sldMkLst>
    <p188:txBody>
      <a:bodyPr/>
      <a:lstStyle/>
      <a:p>
        <a:r>
          <a:rPr lang="it-IT"/>
          <a:t>P-value alto quindi confermiamo osservazioni dei box plot (omoschedasticità TRA gruppi)</a:t>
        </a:r>
      </a:p>
    </p188:txBody>
  </p188:cm>
</p188:cmLst>
</file>

<file path=ppt/comments/modernComment_116_CF56E1F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1587EF-7D14-C14A-8D27-93F6EE5C575F}" authorId="{28986EC8-2FEE-2E42-DD41-F858893E65E3}" created="2023-07-01T12:54:14.355">
    <pc:sldMkLst xmlns:pc="http://schemas.microsoft.com/office/powerpoint/2013/main/command">
      <pc:docMk/>
      <pc:sldMk cId="3478577660" sldId="278"/>
    </pc:sldMkLst>
    <p188:txBody>
      <a:bodyPr/>
      <a:lstStyle/>
      <a:p>
        <a:r>
          <a:rPr lang="it-IT"/>
          <a:t>Il modello generato conferma le supposizioni tratte dal box-plot: le medie risultano essere uguali tra i gruppi. Il test ANOVA ha un p-value di 0.3947. Non è quindi possibile spiegare il numero di goal a partire unicamente dal campionato di appartenenza.
A conferma di questo risultato è il valore molto ridotto di R2. Di conseguenza se volessi prevedere il numero di goal dal campionato avrei come risultato soltanto la media campionaria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5CD24-B233-014A-B137-C4013BD7A062}" type="doc">
      <dgm:prSet loTypeId="urn:microsoft.com/office/officeart/2008/layout/VerticalCurvedList" loCatId="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it-IT"/>
        </a:p>
      </dgm:t>
    </dgm:pt>
    <dgm:pt modelId="{782E87B5-DF6D-9946-83AE-D4CC35486DFC}">
      <dgm:prSet phldrT="[Testo]"/>
      <dgm:spPr/>
      <dgm:t>
        <a:bodyPr/>
        <a:lstStyle/>
        <a:p>
          <a:r>
            <a:rPr lang="it-IT" dirty="0"/>
            <a:t>Presentazione Dataset</a:t>
          </a:r>
        </a:p>
      </dgm:t>
    </dgm:pt>
    <dgm:pt modelId="{A0B96B48-A766-9A4F-9C81-1E7217049C70}" type="parTrans" cxnId="{78A9E9E7-EBC8-A34D-A132-50D92F2F164B}">
      <dgm:prSet/>
      <dgm:spPr/>
      <dgm:t>
        <a:bodyPr/>
        <a:lstStyle/>
        <a:p>
          <a:endParaRPr lang="it-IT"/>
        </a:p>
      </dgm:t>
    </dgm:pt>
    <dgm:pt modelId="{F5EA20A2-4767-8941-A1AD-5D23781B8752}" type="sibTrans" cxnId="{78A9E9E7-EBC8-A34D-A132-50D92F2F164B}">
      <dgm:prSet/>
      <dgm:spPr/>
      <dgm:t>
        <a:bodyPr/>
        <a:lstStyle/>
        <a:p>
          <a:endParaRPr lang="it-IT"/>
        </a:p>
      </dgm:t>
    </dgm:pt>
    <dgm:pt modelId="{ADF81745-D874-7443-8FEC-BCC130862FE1}">
      <dgm:prSet phldrT="[Testo]"/>
      <dgm:spPr/>
      <dgm:t>
        <a:bodyPr/>
        <a:lstStyle/>
        <a:p>
          <a:r>
            <a:rPr lang="it-IT" dirty="0"/>
            <a:t>Obiettivo</a:t>
          </a:r>
        </a:p>
      </dgm:t>
    </dgm:pt>
    <dgm:pt modelId="{CDED03BA-12F6-6F40-95D8-39253ECC5A9C}" type="parTrans" cxnId="{AA039F5E-4BEF-724B-ACCE-8F38070F52FB}">
      <dgm:prSet/>
      <dgm:spPr/>
      <dgm:t>
        <a:bodyPr/>
        <a:lstStyle/>
        <a:p>
          <a:endParaRPr lang="it-IT"/>
        </a:p>
      </dgm:t>
    </dgm:pt>
    <dgm:pt modelId="{2B311597-82CC-0649-A7D5-692E6B93C8C2}" type="sibTrans" cxnId="{AA039F5E-4BEF-724B-ACCE-8F38070F52FB}">
      <dgm:prSet/>
      <dgm:spPr/>
      <dgm:t>
        <a:bodyPr/>
        <a:lstStyle/>
        <a:p>
          <a:endParaRPr lang="it-IT"/>
        </a:p>
      </dgm:t>
    </dgm:pt>
    <dgm:pt modelId="{025D240E-7B0C-0F45-88B7-6594B88D6900}">
      <dgm:prSet phldrT="[Testo]"/>
      <dgm:spPr/>
      <dgm:t>
        <a:bodyPr/>
        <a:lstStyle/>
        <a:p>
          <a:r>
            <a:rPr lang="it-IT" dirty="0"/>
            <a:t>Modello lineare</a:t>
          </a:r>
        </a:p>
      </dgm:t>
    </dgm:pt>
    <dgm:pt modelId="{212FD353-C3CF-6D46-9BAE-F27743F1FEC8}" type="parTrans" cxnId="{BEBC3746-BF02-774E-8F92-CAA606322138}">
      <dgm:prSet/>
      <dgm:spPr/>
      <dgm:t>
        <a:bodyPr/>
        <a:lstStyle/>
        <a:p>
          <a:endParaRPr lang="it-IT"/>
        </a:p>
      </dgm:t>
    </dgm:pt>
    <dgm:pt modelId="{8C239B08-603B-8B46-8442-B4EB7807C75B}" type="sibTrans" cxnId="{BEBC3746-BF02-774E-8F92-CAA606322138}">
      <dgm:prSet/>
      <dgm:spPr/>
      <dgm:t>
        <a:bodyPr/>
        <a:lstStyle/>
        <a:p>
          <a:endParaRPr lang="it-IT"/>
        </a:p>
      </dgm:t>
    </dgm:pt>
    <dgm:pt modelId="{2517A87B-2232-2E4B-91D1-186A297A9FF3}">
      <dgm:prSet phldrT="[Testo]"/>
      <dgm:spPr/>
      <dgm:t>
        <a:bodyPr/>
        <a:lstStyle/>
        <a:p>
          <a:r>
            <a:rPr lang="it-IT" dirty="0"/>
            <a:t>ANOVA</a:t>
          </a:r>
        </a:p>
      </dgm:t>
    </dgm:pt>
    <dgm:pt modelId="{025010EF-DE29-2341-AC3A-495DA35E5354}" type="parTrans" cxnId="{8410266E-42BE-984B-A4AF-26FA82FFCB89}">
      <dgm:prSet/>
      <dgm:spPr/>
      <dgm:t>
        <a:bodyPr/>
        <a:lstStyle/>
        <a:p>
          <a:endParaRPr lang="it-IT"/>
        </a:p>
      </dgm:t>
    </dgm:pt>
    <dgm:pt modelId="{9628A0AB-350E-8349-BB66-C1761D060BAE}" type="sibTrans" cxnId="{8410266E-42BE-984B-A4AF-26FA82FFCB89}">
      <dgm:prSet/>
      <dgm:spPr/>
      <dgm:t>
        <a:bodyPr/>
        <a:lstStyle/>
        <a:p>
          <a:endParaRPr lang="it-IT"/>
        </a:p>
      </dgm:t>
    </dgm:pt>
    <dgm:pt modelId="{BC38420A-262A-1A4A-ACA9-87C7ECAF5A90}" type="pres">
      <dgm:prSet presAssocID="{9A15CD24-B233-014A-B137-C4013BD7A062}" presName="Name0" presStyleCnt="0">
        <dgm:presLayoutVars>
          <dgm:chMax val="7"/>
          <dgm:chPref val="7"/>
          <dgm:dir/>
        </dgm:presLayoutVars>
      </dgm:prSet>
      <dgm:spPr/>
    </dgm:pt>
    <dgm:pt modelId="{3E3BA805-FBC4-B947-8931-D5F4FAD86045}" type="pres">
      <dgm:prSet presAssocID="{9A15CD24-B233-014A-B137-C4013BD7A062}" presName="Name1" presStyleCnt="0"/>
      <dgm:spPr/>
    </dgm:pt>
    <dgm:pt modelId="{FD89A5CB-1C4C-AC48-A772-FCEC5B3CE99E}" type="pres">
      <dgm:prSet presAssocID="{9A15CD24-B233-014A-B137-C4013BD7A062}" presName="cycle" presStyleCnt="0"/>
      <dgm:spPr/>
    </dgm:pt>
    <dgm:pt modelId="{CCE23A55-522C-CC4F-B492-30673B6D1393}" type="pres">
      <dgm:prSet presAssocID="{9A15CD24-B233-014A-B137-C4013BD7A062}" presName="srcNode" presStyleLbl="node1" presStyleIdx="0" presStyleCnt="4"/>
      <dgm:spPr/>
    </dgm:pt>
    <dgm:pt modelId="{0AE2BA6E-7E2D-CF44-A0A9-160A90EAA594}" type="pres">
      <dgm:prSet presAssocID="{9A15CD24-B233-014A-B137-C4013BD7A062}" presName="conn" presStyleLbl="parChTrans1D2" presStyleIdx="0" presStyleCnt="1"/>
      <dgm:spPr/>
    </dgm:pt>
    <dgm:pt modelId="{065353D0-C381-3840-AC66-8E48BDCB735B}" type="pres">
      <dgm:prSet presAssocID="{9A15CD24-B233-014A-B137-C4013BD7A062}" presName="extraNode" presStyleLbl="node1" presStyleIdx="0" presStyleCnt="4"/>
      <dgm:spPr/>
    </dgm:pt>
    <dgm:pt modelId="{87690871-3DB1-114E-B257-44BFE8A77F3D}" type="pres">
      <dgm:prSet presAssocID="{9A15CD24-B233-014A-B137-C4013BD7A062}" presName="dstNode" presStyleLbl="node1" presStyleIdx="0" presStyleCnt="4"/>
      <dgm:spPr/>
    </dgm:pt>
    <dgm:pt modelId="{F00353F5-0376-5E49-80F8-B314B29405AF}" type="pres">
      <dgm:prSet presAssocID="{782E87B5-DF6D-9946-83AE-D4CC35486DFC}" presName="text_1" presStyleLbl="node1" presStyleIdx="0" presStyleCnt="4">
        <dgm:presLayoutVars>
          <dgm:bulletEnabled val="1"/>
        </dgm:presLayoutVars>
      </dgm:prSet>
      <dgm:spPr/>
    </dgm:pt>
    <dgm:pt modelId="{4A9B845B-C17C-0E48-8FDA-E376567E5F0A}" type="pres">
      <dgm:prSet presAssocID="{782E87B5-DF6D-9946-83AE-D4CC35486DFC}" presName="accent_1" presStyleCnt="0"/>
      <dgm:spPr/>
    </dgm:pt>
    <dgm:pt modelId="{41F1B534-70E4-D34A-A5A6-759148F3EAB3}" type="pres">
      <dgm:prSet presAssocID="{782E87B5-DF6D-9946-83AE-D4CC35486DFC}" presName="accentRepeatNode" presStyleLbl="solidFgAcc1" presStyleIdx="0" presStyleCnt="4"/>
      <dgm:spPr/>
    </dgm:pt>
    <dgm:pt modelId="{3F567719-D7E4-684F-A631-1915CCEDF979}" type="pres">
      <dgm:prSet presAssocID="{ADF81745-D874-7443-8FEC-BCC130862FE1}" presName="text_2" presStyleLbl="node1" presStyleIdx="1" presStyleCnt="4">
        <dgm:presLayoutVars>
          <dgm:bulletEnabled val="1"/>
        </dgm:presLayoutVars>
      </dgm:prSet>
      <dgm:spPr/>
    </dgm:pt>
    <dgm:pt modelId="{24703230-BE9F-5C4E-9D2F-2CCA02F05E9A}" type="pres">
      <dgm:prSet presAssocID="{ADF81745-D874-7443-8FEC-BCC130862FE1}" presName="accent_2" presStyleCnt="0"/>
      <dgm:spPr/>
    </dgm:pt>
    <dgm:pt modelId="{FDA6A803-D6BA-0647-ACC9-161023A77C88}" type="pres">
      <dgm:prSet presAssocID="{ADF81745-D874-7443-8FEC-BCC130862FE1}" presName="accentRepeatNode" presStyleLbl="solidFgAcc1" presStyleIdx="1" presStyleCnt="4"/>
      <dgm:spPr/>
    </dgm:pt>
    <dgm:pt modelId="{EA7B98FB-1ABA-9E44-8CC1-A30F71E84E9B}" type="pres">
      <dgm:prSet presAssocID="{025D240E-7B0C-0F45-88B7-6594B88D6900}" presName="text_3" presStyleLbl="node1" presStyleIdx="2" presStyleCnt="4">
        <dgm:presLayoutVars>
          <dgm:bulletEnabled val="1"/>
        </dgm:presLayoutVars>
      </dgm:prSet>
      <dgm:spPr/>
    </dgm:pt>
    <dgm:pt modelId="{A9904F00-4D27-9141-B8D7-8DC58BF1C5D3}" type="pres">
      <dgm:prSet presAssocID="{025D240E-7B0C-0F45-88B7-6594B88D6900}" presName="accent_3" presStyleCnt="0"/>
      <dgm:spPr/>
    </dgm:pt>
    <dgm:pt modelId="{FD0CD4A9-E5D3-8B4A-BDD2-1992D239450E}" type="pres">
      <dgm:prSet presAssocID="{025D240E-7B0C-0F45-88B7-6594B88D6900}" presName="accentRepeatNode" presStyleLbl="solidFgAcc1" presStyleIdx="2" presStyleCnt="4"/>
      <dgm:spPr/>
    </dgm:pt>
    <dgm:pt modelId="{93A54EBC-A2A9-A84B-8293-3B744B70E80A}" type="pres">
      <dgm:prSet presAssocID="{2517A87B-2232-2E4B-91D1-186A297A9FF3}" presName="text_4" presStyleLbl="node1" presStyleIdx="3" presStyleCnt="4">
        <dgm:presLayoutVars>
          <dgm:bulletEnabled val="1"/>
        </dgm:presLayoutVars>
      </dgm:prSet>
      <dgm:spPr/>
    </dgm:pt>
    <dgm:pt modelId="{FA706F80-9374-D348-B8EE-107FA2C02EF1}" type="pres">
      <dgm:prSet presAssocID="{2517A87B-2232-2E4B-91D1-186A297A9FF3}" presName="accent_4" presStyleCnt="0"/>
      <dgm:spPr/>
    </dgm:pt>
    <dgm:pt modelId="{F310DD25-CE4D-7942-AA81-8C590058A937}" type="pres">
      <dgm:prSet presAssocID="{2517A87B-2232-2E4B-91D1-186A297A9FF3}" presName="accentRepeatNode" presStyleLbl="solidFgAcc1" presStyleIdx="3" presStyleCnt="4"/>
      <dgm:spPr/>
    </dgm:pt>
  </dgm:ptLst>
  <dgm:cxnLst>
    <dgm:cxn modelId="{79542005-5423-D34F-99E7-3E1B150A3BC6}" type="presOf" srcId="{9A15CD24-B233-014A-B137-C4013BD7A062}" destId="{BC38420A-262A-1A4A-ACA9-87C7ECAF5A90}" srcOrd="0" destOrd="0" presId="urn:microsoft.com/office/officeart/2008/layout/VerticalCurvedList"/>
    <dgm:cxn modelId="{EE78BF0D-37A8-BB49-AF2A-FB7BA527535A}" type="presOf" srcId="{ADF81745-D874-7443-8FEC-BCC130862FE1}" destId="{3F567719-D7E4-684F-A631-1915CCEDF979}" srcOrd="0" destOrd="0" presId="urn:microsoft.com/office/officeart/2008/layout/VerticalCurvedList"/>
    <dgm:cxn modelId="{BEBC3746-BF02-774E-8F92-CAA606322138}" srcId="{9A15CD24-B233-014A-B137-C4013BD7A062}" destId="{025D240E-7B0C-0F45-88B7-6594B88D6900}" srcOrd="2" destOrd="0" parTransId="{212FD353-C3CF-6D46-9BAE-F27743F1FEC8}" sibTransId="{8C239B08-603B-8B46-8442-B4EB7807C75B}"/>
    <dgm:cxn modelId="{C705EF5A-B789-2D43-B6C1-3EDD4F8ED612}" type="presOf" srcId="{782E87B5-DF6D-9946-83AE-D4CC35486DFC}" destId="{F00353F5-0376-5E49-80F8-B314B29405AF}" srcOrd="0" destOrd="0" presId="urn:microsoft.com/office/officeart/2008/layout/VerticalCurvedList"/>
    <dgm:cxn modelId="{AA039F5E-4BEF-724B-ACCE-8F38070F52FB}" srcId="{9A15CD24-B233-014A-B137-C4013BD7A062}" destId="{ADF81745-D874-7443-8FEC-BCC130862FE1}" srcOrd="1" destOrd="0" parTransId="{CDED03BA-12F6-6F40-95D8-39253ECC5A9C}" sibTransId="{2B311597-82CC-0649-A7D5-692E6B93C8C2}"/>
    <dgm:cxn modelId="{8410266E-42BE-984B-A4AF-26FA82FFCB89}" srcId="{9A15CD24-B233-014A-B137-C4013BD7A062}" destId="{2517A87B-2232-2E4B-91D1-186A297A9FF3}" srcOrd="3" destOrd="0" parTransId="{025010EF-DE29-2341-AC3A-495DA35E5354}" sibTransId="{9628A0AB-350E-8349-BB66-C1761D060BAE}"/>
    <dgm:cxn modelId="{8EE81AD8-5E76-214A-8927-FFD0DA425849}" type="presOf" srcId="{F5EA20A2-4767-8941-A1AD-5D23781B8752}" destId="{0AE2BA6E-7E2D-CF44-A0A9-160A90EAA594}" srcOrd="0" destOrd="0" presId="urn:microsoft.com/office/officeart/2008/layout/VerticalCurvedList"/>
    <dgm:cxn modelId="{FD165AE6-257B-D641-B38D-EBA04D698C2C}" type="presOf" srcId="{025D240E-7B0C-0F45-88B7-6594B88D6900}" destId="{EA7B98FB-1ABA-9E44-8CC1-A30F71E84E9B}" srcOrd="0" destOrd="0" presId="urn:microsoft.com/office/officeart/2008/layout/VerticalCurvedList"/>
    <dgm:cxn modelId="{78A9E9E7-EBC8-A34D-A132-50D92F2F164B}" srcId="{9A15CD24-B233-014A-B137-C4013BD7A062}" destId="{782E87B5-DF6D-9946-83AE-D4CC35486DFC}" srcOrd="0" destOrd="0" parTransId="{A0B96B48-A766-9A4F-9C81-1E7217049C70}" sibTransId="{F5EA20A2-4767-8941-A1AD-5D23781B8752}"/>
    <dgm:cxn modelId="{F5AA77F1-9763-9C4A-9E2C-40970EA08156}" type="presOf" srcId="{2517A87B-2232-2E4B-91D1-186A297A9FF3}" destId="{93A54EBC-A2A9-A84B-8293-3B744B70E80A}" srcOrd="0" destOrd="0" presId="urn:microsoft.com/office/officeart/2008/layout/VerticalCurvedList"/>
    <dgm:cxn modelId="{87DC113C-A1F7-3342-A2BF-DB9BAD112D38}" type="presParOf" srcId="{BC38420A-262A-1A4A-ACA9-87C7ECAF5A90}" destId="{3E3BA805-FBC4-B947-8931-D5F4FAD86045}" srcOrd="0" destOrd="0" presId="urn:microsoft.com/office/officeart/2008/layout/VerticalCurvedList"/>
    <dgm:cxn modelId="{4326EA2B-96A7-814F-AA49-BF43C965ADC7}" type="presParOf" srcId="{3E3BA805-FBC4-B947-8931-D5F4FAD86045}" destId="{FD89A5CB-1C4C-AC48-A772-FCEC5B3CE99E}" srcOrd="0" destOrd="0" presId="urn:microsoft.com/office/officeart/2008/layout/VerticalCurvedList"/>
    <dgm:cxn modelId="{2B9C6A14-283F-6245-979D-23BBCDACB1A8}" type="presParOf" srcId="{FD89A5CB-1C4C-AC48-A772-FCEC5B3CE99E}" destId="{CCE23A55-522C-CC4F-B492-30673B6D1393}" srcOrd="0" destOrd="0" presId="urn:microsoft.com/office/officeart/2008/layout/VerticalCurvedList"/>
    <dgm:cxn modelId="{D39BB38A-2566-054B-AF22-CAF629E57054}" type="presParOf" srcId="{FD89A5CB-1C4C-AC48-A772-FCEC5B3CE99E}" destId="{0AE2BA6E-7E2D-CF44-A0A9-160A90EAA594}" srcOrd="1" destOrd="0" presId="urn:microsoft.com/office/officeart/2008/layout/VerticalCurvedList"/>
    <dgm:cxn modelId="{2746DA57-5B62-034F-8F0B-4F3DFCA4B281}" type="presParOf" srcId="{FD89A5CB-1C4C-AC48-A772-FCEC5B3CE99E}" destId="{065353D0-C381-3840-AC66-8E48BDCB735B}" srcOrd="2" destOrd="0" presId="urn:microsoft.com/office/officeart/2008/layout/VerticalCurvedList"/>
    <dgm:cxn modelId="{791018B2-8924-DF46-9A0E-2CC4BFF86C84}" type="presParOf" srcId="{FD89A5CB-1C4C-AC48-A772-FCEC5B3CE99E}" destId="{87690871-3DB1-114E-B257-44BFE8A77F3D}" srcOrd="3" destOrd="0" presId="urn:microsoft.com/office/officeart/2008/layout/VerticalCurvedList"/>
    <dgm:cxn modelId="{3E238DA3-4506-2E4B-94C2-0720FEEFD293}" type="presParOf" srcId="{3E3BA805-FBC4-B947-8931-D5F4FAD86045}" destId="{F00353F5-0376-5E49-80F8-B314B29405AF}" srcOrd="1" destOrd="0" presId="urn:microsoft.com/office/officeart/2008/layout/VerticalCurvedList"/>
    <dgm:cxn modelId="{750F51A1-56BE-8A46-8236-00666AB49096}" type="presParOf" srcId="{3E3BA805-FBC4-B947-8931-D5F4FAD86045}" destId="{4A9B845B-C17C-0E48-8FDA-E376567E5F0A}" srcOrd="2" destOrd="0" presId="urn:microsoft.com/office/officeart/2008/layout/VerticalCurvedList"/>
    <dgm:cxn modelId="{D1EE290F-4ECF-034A-B32E-E6E5CFCA4CAC}" type="presParOf" srcId="{4A9B845B-C17C-0E48-8FDA-E376567E5F0A}" destId="{41F1B534-70E4-D34A-A5A6-759148F3EAB3}" srcOrd="0" destOrd="0" presId="urn:microsoft.com/office/officeart/2008/layout/VerticalCurvedList"/>
    <dgm:cxn modelId="{C12A1590-B74F-0245-8717-CD82E8C91C5D}" type="presParOf" srcId="{3E3BA805-FBC4-B947-8931-D5F4FAD86045}" destId="{3F567719-D7E4-684F-A631-1915CCEDF979}" srcOrd="3" destOrd="0" presId="urn:microsoft.com/office/officeart/2008/layout/VerticalCurvedList"/>
    <dgm:cxn modelId="{C82DD9B0-5D4A-4748-870A-5058F4B282E7}" type="presParOf" srcId="{3E3BA805-FBC4-B947-8931-D5F4FAD86045}" destId="{24703230-BE9F-5C4E-9D2F-2CCA02F05E9A}" srcOrd="4" destOrd="0" presId="urn:microsoft.com/office/officeart/2008/layout/VerticalCurvedList"/>
    <dgm:cxn modelId="{6598DC5E-5C32-6C42-9E9D-E5864B48D154}" type="presParOf" srcId="{24703230-BE9F-5C4E-9D2F-2CCA02F05E9A}" destId="{FDA6A803-D6BA-0647-ACC9-161023A77C88}" srcOrd="0" destOrd="0" presId="urn:microsoft.com/office/officeart/2008/layout/VerticalCurvedList"/>
    <dgm:cxn modelId="{8E47ADC9-E4CD-EB4F-A471-094BAF457C06}" type="presParOf" srcId="{3E3BA805-FBC4-B947-8931-D5F4FAD86045}" destId="{EA7B98FB-1ABA-9E44-8CC1-A30F71E84E9B}" srcOrd="5" destOrd="0" presId="urn:microsoft.com/office/officeart/2008/layout/VerticalCurvedList"/>
    <dgm:cxn modelId="{FA321EAB-3B37-4F4B-9CE8-047C5BE16492}" type="presParOf" srcId="{3E3BA805-FBC4-B947-8931-D5F4FAD86045}" destId="{A9904F00-4D27-9141-B8D7-8DC58BF1C5D3}" srcOrd="6" destOrd="0" presId="urn:microsoft.com/office/officeart/2008/layout/VerticalCurvedList"/>
    <dgm:cxn modelId="{111D390E-6844-6E44-A701-D33F2BE9663E}" type="presParOf" srcId="{A9904F00-4D27-9141-B8D7-8DC58BF1C5D3}" destId="{FD0CD4A9-E5D3-8B4A-BDD2-1992D239450E}" srcOrd="0" destOrd="0" presId="urn:microsoft.com/office/officeart/2008/layout/VerticalCurvedList"/>
    <dgm:cxn modelId="{3FC7830C-3D94-D643-BAE7-5BC36D5F1C4F}" type="presParOf" srcId="{3E3BA805-FBC4-B947-8931-D5F4FAD86045}" destId="{93A54EBC-A2A9-A84B-8293-3B744B70E80A}" srcOrd="7" destOrd="0" presId="urn:microsoft.com/office/officeart/2008/layout/VerticalCurvedList"/>
    <dgm:cxn modelId="{8C664C14-345E-4D4C-AABB-86BC8A300F1A}" type="presParOf" srcId="{3E3BA805-FBC4-B947-8931-D5F4FAD86045}" destId="{FA706F80-9374-D348-B8EE-107FA2C02EF1}" srcOrd="8" destOrd="0" presId="urn:microsoft.com/office/officeart/2008/layout/VerticalCurvedList"/>
    <dgm:cxn modelId="{0ECC97DD-7D58-7847-8586-70921BBAD1A8}" type="presParOf" srcId="{FA706F80-9374-D348-B8EE-107FA2C02EF1}" destId="{F310DD25-CE4D-7942-AA81-8C590058A93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C5FA1F-3D88-7145-BF00-CF9D4B02C77F}" type="doc">
      <dgm:prSet loTypeId="urn:microsoft.com/office/officeart/2009/3/layout/Descending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F56504D-863E-6F44-BB7F-60941ADF8686}">
      <dgm:prSet phldrT="[Testo]" custT="1"/>
      <dgm:spPr/>
      <dgm:t>
        <a:bodyPr/>
        <a:lstStyle/>
        <a:p>
          <a:r>
            <a:rPr lang="it-IT" sz="1800" dirty="0">
              <a:latin typeface="Arial" panose="020B0604020202020204" pitchFamily="34" charset="0"/>
              <a:cs typeface="Arial" panose="020B0604020202020204" pitchFamily="34" charset="0"/>
            </a:rPr>
            <a:t>Possesso palla</a:t>
          </a:r>
        </a:p>
      </dgm:t>
    </dgm:pt>
    <dgm:pt modelId="{4BCE5A90-9AE0-FC48-AA65-7BD9396EFCDE}" type="parTrans" cxnId="{39FD49BD-A6B8-994F-8F42-C00DC2C8C8FC}">
      <dgm:prSet/>
      <dgm:spPr/>
      <dgm:t>
        <a:bodyPr/>
        <a:lstStyle/>
        <a:p>
          <a:endParaRPr lang="it-IT"/>
        </a:p>
      </dgm:t>
    </dgm:pt>
    <dgm:pt modelId="{04C6D252-2C4F-974E-AF90-B3E1686DC85C}" type="sibTrans" cxnId="{39FD49BD-A6B8-994F-8F42-C00DC2C8C8FC}">
      <dgm:prSet/>
      <dgm:spPr/>
      <dgm:t>
        <a:bodyPr/>
        <a:lstStyle/>
        <a:p>
          <a:endParaRPr lang="it-IT"/>
        </a:p>
      </dgm:t>
    </dgm:pt>
    <dgm:pt modelId="{9A0B5DF0-2AC0-8A46-AAF6-745BF0AB652E}">
      <dgm:prSet phldrT="[Testo]" custT="1"/>
      <dgm:spPr/>
      <dgm:t>
        <a:bodyPr/>
        <a:lstStyle/>
        <a:p>
          <a:r>
            <a:rPr lang="it-IT" sz="1800" dirty="0">
              <a:latin typeface="Arial" panose="020B0604020202020204" pitchFamily="34" charset="0"/>
              <a:cs typeface="Arial" panose="020B0604020202020204" pitchFamily="34" charset="0"/>
            </a:rPr>
            <a:t>Cartellini</a:t>
          </a:r>
        </a:p>
      </dgm:t>
    </dgm:pt>
    <dgm:pt modelId="{6488D52E-EF69-804E-9F31-0B407E87D2A3}" type="parTrans" cxnId="{48CC0B6B-80CD-DE49-B5A5-1C73C5B582EE}">
      <dgm:prSet/>
      <dgm:spPr/>
      <dgm:t>
        <a:bodyPr/>
        <a:lstStyle/>
        <a:p>
          <a:endParaRPr lang="it-IT"/>
        </a:p>
      </dgm:t>
    </dgm:pt>
    <dgm:pt modelId="{D088A162-CF9F-064E-A37E-585B297AC2BA}" type="sibTrans" cxnId="{48CC0B6B-80CD-DE49-B5A5-1C73C5B582EE}">
      <dgm:prSet/>
      <dgm:spPr/>
      <dgm:t>
        <a:bodyPr/>
        <a:lstStyle/>
        <a:p>
          <a:endParaRPr lang="it-IT"/>
        </a:p>
      </dgm:t>
    </dgm:pt>
    <dgm:pt modelId="{AA3D5A82-BB93-9045-991E-897E173687F3}">
      <dgm:prSet phldrT="[Testo]" custT="1"/>
      <dgm:spPr/>
      <dgm:t>
        <a:bodyPr/>
        <a:lstStyle/>
        <a:p>
          <a:r>
            <a:rPr lang="it-IT" sz="1800" dirty="0">
              <a:latin typeface="Arial" panose="020B0604020202020204" pitchFamily="34" charset="0"/>
              <a:cs typeface="Arial" panose="020B0604020202020204" pitchFamily="34" charset="0"/>
            </a:rPr>
            <a:t>Rating</a:t>
          </a:r>
        </a:p>
      </dgm:t>
    </dgm:pt>
    <dgm:pt modelId="{C8098D58-1A6E-1C42-B47F-F8F55029DFAC}" type="parTrans" cxnId="{14B21D5C-8BA3-744B-A06C-737AA151035A}">
      <dgm:prSet/>
      <dgm:spPr/>
      <dgm:t>
        <a:bodyPr/>
        <a:lstStyle/>
        <a:p>
          <a:endParaRPr lang="it-IT"/>
        </a:p>
      </dgm:t>
    </dgm:pt>
    <dgm:pt modelId="{14C4CA6B-958D-5946-929C-04A2DA6BC746}" type="sibTrans" cxnId="{14B21D5C-8BA3-744B-A06C-737AA151035A}">
      <dgm:prSet/>
      <dgm:spPr/>
      <dgm:t>
        <a:bodyPr/>
        <a:lstStyle/>
        <a:p>
          <a:endParaRPr lang="it-IT"/>
        </a:p>
      </dgm:t>
    </dgm:pt>
    <dgm:pt modelId="{6235811D-4560-264A-B9D2-FFD080163DF2}">
      <dgm:prSet phldrT="[Testo]" custT="1"/>
      <dgm:spPr/>
      <dgm:t>
        <a:bodyPr/>
        <a:lstStyle/>
        <a:p>
          <a:r>
            <a:rPr lang="it-IT" sz="1800" dirty="0">
              <a:latin typeface="Arial" panose="020B0604020202020204" pitchFamily="34" charset="0"/>
              <a:cs typeface="Arial" panose="020B0604020202020204" pitchFamily="34" charset="0"/>
            </a:rPr>
            <a:t>Tiri</a:t>
          </a:r>
        </a:p>
      </dgm:t>
    </dgm:pt>
    <dgm:pt modelId="{90513990-5724-A840-928B-2CE7FE6FADD5}" type="parTrans" cxnId="{3CA2DA1A-1FAD-3E47-8146-C7A3227506C3}">
      <dgm:prSet/>
      <dgm:spPr/>
      <dgm:t>
        <a:bodyPr/>
        <a:lstStyle/>
        <a:p>
          <a:endParaRPr lang="it-IT"/>
        </a:p>
      </dgm:t>
    </dgm:pt>
    <dgm:pt modelId="{56439367-3073-A74B-8E9A-8CC756278F7F}" type="sibTrans" cxnId="{3CA2DA1A-1FAD-3E47-8146-C7A3227506C3}">
      <dgm:prSet/>
      <dgm:spPr/>
      <dgm:t>
        <a:bodyPr/>
        <a:lstStyle/>
        <a:p>
          <a:endParaRPr lang="it-IT"/>
        </a:p>
      </dgm:t>
    </dgm:pt>
    <dgm:pt modelId="{C06AEAF9-1DEF-8341-8D80-A3FEC34D69AF}">
      <dgm:prSet phldrT="[Testo]"/>
      <dgm:spPr/>
      <dgm:t>
        <a:bodyPr/>
        <a:lstStyle/>
        <a:p>
          <a:r>
            <a:rPr lang="it-IT" b="1" dirty="0"/>
            <a:t>GOAL</a:t>
          </a:r>
        </a:p>
      </dgm:t>
    </dgm:pt>
    <dgm:pt modelId="{81297EC3-3148-D844-8C7A-D7EFBD9F25FA}" type="parTrans" cxnId="{E7F3C0B8-68BF-D744-B6EB-F0440D771B72}">
      <dgm:prSet/>
      <dgm:spPr/>
      <dgm:t>
        <a:bodyPr/>
        <a:lstStyle/>
        <a:p>
          <a:endParaRPr lang="it-IT"/>
        </a:p>
      </dgm:t>
    </dgm:pt>
    <dgm:pt modelId="{BD6E5F04-B012-5C44-8B21-96B35DD0D956}" type="sibTrans" cxnId="{E7F3C0B8-68BF-D744-B6EB-F0440D771B72}">
      <dgm:prSet/>
      <dgm:spPr/>
      <dgm:t>
        <a:bodyPr/>
        <a:lstStyle/>
        <a:p>
          <a:endParaRPr lang="it-IT"/>
        </a:p>
      </dgm:t>
    </dgm:pt>
    <dgm:pt modelId="{16993EEA-0551-2640-8ED9-B34AFAC7C7B0}" type="pres">
      <dgm:prSet presAssocID="{6CC5FA1F-3D88-7145-BF00-CF9D4B02C77F}" presName="Name0" presStyleCnt="0">
        <dgm:presLayoutVars>
          <dgm:chMax val="7"/>
          <dgm:chPref val="5"/>
        </dgm:presLayoutVars>
      </dgm:prSet>
      <dgm:spPr/>
    </dgm:pt>
    <dgm:pt modelId="{C1358805-9ACE-1C4C-A1D5-F3C3CCA9138C}" type="pres">
      <dgm:prSet presAssocID="{6CC5FA1F-3D88-7145-BF00-CF9D4B02C77F}" presName="arrowNode" presStyleLbl="node1" presStyleIdx="0" presStyleCnt="1"/>
      <dgm:spPr/>
    </dgm:pt>
    <dgm:pt modelId="{030BC08F-B9AA-0544-B833-6FDA719ACF64}" type="pres">
      <dgm:prSet presAssocID="{8F56504D-863E-6F44-BB7F-60941ADF8686}" presName="txNode1" presStyleLbl="revTx" presStyleIdx="0" presStyleCnt="5">
        <dgm:presLayoutVars>
          <dgm:bulletEnabled val="1"/>
        </dgm:presLayoutVars>
      </dgm:prSet>
      <dgm:spPr/>
    </dgm:pt>
    <dgm:pt modelId="{D0BC5821-6982-D347-9F6D-A7BA4F4A11B2}" type="pres">
      <dgm:prSet presAssocID="{9A0B5DF0-2AC0-8A46-AAF6-745BF0AB652E}" presName="txNode2" presStyleLbl="revTx" presStyleIdx="1" presStyleCnt="5">
        <dgm:presLayoutVars>
          <dgm:bulletEnabled val="1"/>
        </dgm:presLayoutVars>
      </dgm:prSet>
      <dgm:spPr/>
    </dgm:pt>
    <dgm:pt modelId="{B09750A8-C8B0-BC4E-A5DB-AB74F56E34FD}" type="pres">
      <dgm:prSet presAssocID="{D088A162-CF9F-064E-A37E-585B297AC2BA}" presName="dotNode2" presStyleCnt="0"/>
      <dgm:spPr/>
    </dgm:pt>
    <dgm:pt modelId="{E6840A99-4C5A-6544-AF48-F6545A5EECD5}" type="pres">
      <dgm:prSet presAssocID="{D088A162-CF9F-064E-A37E-585B297AC2BA}" presName="dotRepeatNode" presStyleLbl="fgShp" presStyleIdx="0" presStyleCnt="3"/>
      <dgm:spPr/>
    </dgm:pt>
    <dgm:pt modelId="{0CFE6282-8956-2D44-9A58-F89FAB2D1984}" type="pres">
      <dgm:prSet presAssocID="{AA3D5A82-BB93-9045-991E-897E173687F3}" presName="txNode3" presStyleLbl="revTx" presStyleIdx="2" presStyleCnt="5">
        <dgm:presLayoutVars>
          <dgm:bulletEnabled val="1"/>
        </dgm:presLayoutVars>
      </dgm:prSet>
      <dgm:spPr/>
    </dgm:pt>
    <dgm:pt modelId="{0E117858-9C8C-9944-A034-B68BEC20B356}" type="pres">
      <dgm:prSet presAssocID="{14C4CA6B-958D-5946-929C-04A2DA6BC746}" presName="dotNode3" presStyleCnt="0"/>
      <dgm:spPr/>
    </dgm:pt>
    <dgm:pt modelId="{FCD2A6DB-4E49-8848-8F35-6D2C56D812B0}" type="pres">
      <dgm:prSet presAssocID="{14C4CA6B-958D-5946-929C-04A2DA6BC746}" presName="dotRepeatNode" presStyleLbl="fgShp" presStyleIdx="1" presStyleCnt="3"/>
      <dgm:spPr/>
    </dgm:pt>
    <dgm:pt modelId="{6781E1C9-2F38-4E4E-8E85-DAC4E9C7CB2B}" type="pres">
      <dgm:prSet presAssocID="{6235811D-4560-264A-B9D2-FFD080163DF2}" presName="txNode4" presStyleLbl="revTx" presStyleIdx="3" presStyleCnt="5">
        <dgm:presLayoutVars>
          <dgm:bulletEnabled val="1"/>
        </dgm:presLayoutVars>
      </dgm:prSet>
      <dgm:spPr/>
    </dgm:pt>
    <dgm:pt modelId="{E1E79E9A-BA80-3A4E-9AAB-85541E77DF8F}" type="pres">
      <dgm:prSet presAssocID="{56439367-3073-A74B-8E9A-8CC756278F7F}" presName="dotNode4" presStyleCnt="0"/>
      <dgm:spPr/>
    </dgm:pt>
    <dgm:pt modelId="{D12928F7-225F-9448-85A0-77AA0DC71C6B}" type="pres">
      <dgm:prSet presAssocID="{56439367-3073-A74B-8E9A-8CC756278F7F}" presName="dotRepeatNode" presStyleLbl="fgShp" presStyleIdx="2" presStyleCnt="3"/>
      <dgm:spPr/>
    </dgm:pt>
    <dgm:pt modelId="{93165510-C5CC-6346-9C00-E1C54BC7DBD5}" type="pres">
      <dgm:prSet presAssocID="{C06AEAF9-1DEF-8341-8D80-A3FEC34D69AF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DD299D07-8CE4-CC4A-AB35-DD91B9C43479}" type="presOf" srcId="{AA3D5A82-BB93-9045-991E-897E173687F3}" destId="{0CFE6282-8956-2D44-9A58-F89FAB2D1984}" srcOrd="0" destOrd="0" presId="urn:microsoft.com/office/officeart/2009/3/layout/DescendingProcess"/>
    <dgm:cxn modelId="{3CA2DA1A-1FAD-3E47-8146-C7A3227506C3}" srcId="{6CC5FA1F-3D88-7145-BF00-CF9D4B02C77F}" destId="{6235811D-4560-264A-B9D2-FFD080163DF2}" srcOrd="3" destOrd="0" parTransId="{90513990-5724-A840-928B-2CE7FE6FADD5}" sibTransId="{56439367-3073-A74B-8E9A-8CC756278F7F}"/>
    <dgm:cxn modelId="{F15E1B3A-3F8B-5240-8020-7373341D0E77}" type="presOf" srcId="{9A0B5DF0-2AC0-8A46-AAF6-745BF0AB652E}" destId="{D0BC5821-6982-D347-9F6D-A7BA4F4A11B2}" srcOrd="0" destOrd="0" presId="urn:microsoft.com/office/officeart/2009/3/layout/DescendingProcess"/>
    <dgm:cxn modelId="{BDE18C49-EF66-1446-8946-EDA1B3D49988}" type="presOf" srcId="{6235811D-4560-264A-B9D2-FFD080163DF2}" destId="{6781E1C9-2F38-4E4E-8E85-DAC4E9C7CB2B}" srcOrd="0" destOrd="0" presId="urn:microsoft.com/office/officeart/2009/3/layout/DescendingProcess"/>
    <dgm:cxn modelId="{AD89394F-AA57-D44A-9306-93995FF625A9}" type="presOf" srcId="{C06AEAF9-1DEF-8341-8D80-A3FEC34D69AF}" destId="{93165510-C5CC-6346-9C00-E1C54BC7DBD5}" srcOrd="0" destOrd="0" presId="urn:microsoft.com/office/officeart/2009/3/layout/DescendingProcess"/>
    <dgm:cxn modelId="{14B21D5C-8BA3-744B-A06C-737AA151035A}" srcId="{6CC5FA1F-3D88-7145-BF00-CF9D4B02C77F}" destId="{AA3D5A82-BB93-9045-991E-897E173687F3}" srcOrd="2" destOrd="0" parTransId="{C8098D58-1A6E-1C42-B47F-F8F55029DFAC}" sibTransId="{14C4CA6B-958D-5946-929C-04A2DA6BC746}"/>
    <dgm:cxn modelId="{48CC0B6B-80CD-DE49-B5A5-1C73C5B582EE}" srcId="{6CC5FA1F-3D88-7145-BF00-CF9D4B02C77F}" destId="{9A0B5DF0-2AC0-8A46-AAF6-745BF0AB652E}" srcOrd="1" destOrd="0" parTransId="{6488D52E-EF69-804E-9F31-0B407E87D2A3}" sibTransId="{D088A162-CF9F-064E-A37E-585B297AC2BA}"/>
    <dgm:cxn modelId="{06E7A288-8EAA-FE45-9498-7426873962BC}" type="presOf" srcId="{D088A162-CF9F-064E-A37E-585B297AC2BA}" destId="{E6840A99-4C5A-6544-AF48-F6545A5EECD5}" srcOrd="0" destOrd="0" presId="urn:microsoft.com/office/officeart/2009/3/layout/DescendingProcess"/>
    <dgm:cxn modelId="{374EC08B-E64B-AA4B-B1DA-7E5CBDB1F016}" type="presOf" srcId="{14C4CA6B-958D-5946-929C-04A2DA6BC746}" destId="{FCD2A6DB-4E49-8848-8F35-6D2C56D812B0}" srcOrd="0" destOrd="0" presId="urn:microsoft.com/office/officeart/2009/3/layout/DescendingProcess"/>
    <dgm:cxn modelId="{9D7A8B94-DA0E-BD4B-AACD-EA342BF0A947}" type="presOf" srcId="{56439367-3073-A74B-8E9A-8CC756278F7F}" destId="{D12928F7-225F-9448-85A0-77AA0DC71C6B}" srcOrd="0" destOrd="0" presId="urn:microsoft.com/office/officeart/2009/3/layout/DescendingProcess"/>
    <dgm:cxn modelId="{76B112B1-E68C-AB45-B1E6-4097A907BCE9}" type="presOf" srcId="{6CC5FA1F-3D88-7145-BF00-CF9D4B02C77F}" destId="{16993EEA-0551-2640-8ED9-B34AFAC7C7B0}" srcOrd="0" destOrd="0" presId="urn:microsoft.com/office/officeart/2009/3/layout/DescendingProcess"/>
    <dgm:cxn modelId="{E7F3C0B8-68BF-D744-B6EB-F0440D771B72}" srcId="{6CC5FA1F-3D88-7145-BF00-CF9D4B02C77F}" destId="{C06AEAF9-1DEF-8341-8D80-A3FEC34D69AF}" srcOrd="4" destOrd="0" parTransId="{81297EC3-3148-D844-8C7A-D7EFBD9F25FA}" sibTransId="{BD6E5F04-B012-5C44-8B21-96B35DD0D956}"/>
    <dgm:cxn modelId="{39FD49BD-A6B8-994F-8F42-C00DC2C8C8FC}" srcId="{6CC5FA1F-3D88-7145-BF00-CF9D4B02C77F}" destId="{8F56504D-863E-6F44-BB7F-60941ADF8686}" srcOrd="0" destOrd="0" parTransId="{4BCE5A90-9AE0-FC48-AA65-7BD9396EFCDE}" sibTransId="{04C6D252-2C4F-974E-AF90-B3E1686DC85C}"/>
    <dgm:cxn modelId="{ACC781E0-5F7C-A145-9C73-6A5E8DD014F8}" type="presOf" srcId="{8F56504D-863E-6F44-BB7F-60941ADF8686}" destId="{030BC08F-B9AA-0544-B833-6FDA719ACF64}" srcOrd="0" destOrd="0" presId="urn:microsoft.com/office/officeart/2009/3/layout/DescendingProcess"/>
    <dgm:cxn modelId="{C2B516B6-AB73-2E49-A6AF-98E33B2018DE}" type="presParOf" srcId="{16993EEA-0551-2640-8ED9-B34AFAC7C7B0}" destId="{C1358805-9ACE-1C4C-A1D5-F3C3CCA9138C}" srcOrd="0" destOrd="0" presId="urn:microsoft.com/office/officeart/2009/3/layout/DescendingProcess"/>
    <dgm:cxn modelId="{1547F672-64D1-4F41-BE0F-9BFC57D2AF50}" type="presParOf" srcId="{16993EEA-0551-2640-8ED9-B34AFAC7C7B0}" destId="{030BC08F-B9AA-0544-B833-6FDA719ACF64}" srcOrd="1" destOrd="0" presId="urn:microsoft.com/office/officeart/2009/3/layout/DescendingProcess"/>
    <dgm:cxn modelId="{3F3E30DB-0316-D043-BA4C-E0EF4E02ECE2}" type="presParOf" srcId="{16993EEA-0551-2640-8ED9-B34AFAC7C7B0}" destId="{D0BC5821-6982-D347-9F6D-A7BA4F4A11B2}" srcOrd="2" destOrd="0" presId="urn:microsoft.com/office/officeart/2009/3/layout/DescendingProcess"/>
    <dgm:cxn modelId="{E2CA8C94-F602-FF46-9584-FC44787A89FE}" type="presParOf" srcId="{16993EEA-0551-2640-8ED9-B34AFAC7C7B0}" destId="{B09750A8-C8B0-BC4E-A5DB-AB74F56E34FD}" srcOrd="3" destOrd="0" presId="urn:microsoft.com/office/officeart/2009/3/layout/DescendingProcess"/>
    <dgm:cxn modelId="{2E041473-91B0-3C4C-8AF4-399B9818D146}" type="presParOf" srcId="{B09750A8-C8B0-BC4E-A5DB-AB74F56E34FD}" destId="{E6840A99-4C5A-6544-AF48-F6545A5EECD5}" srcOrd="0" destOrd="0" presId="urn:microsoft.com/office/officeart/2009/3/layout/DescendingProcess"/>
    <dgm:cxn modelId="{56594505-885D-9740-A291-4E776B17C584}" type="presParOf" srcId="{16993EEA-0551-2640-8ED9-B34AFAC7C7B0}" destId="{0CFE6282-8956-2D44-9A58-F89FAB2D1984}" srcOrd="4" destOrd="0" presId="urn:microsoft.com/office/officeart/2009/3/layout/DescendingProcess"/>
    <dgm:cxn modelId="{9C541684-B460-034A-A5DC-75D8ADFE9708}" type="presParOf" srcId="{16993EEA-0551-2640-8ED9-B34AFAC7C7B0}" destId="{0E117858-9C8C-9944-A034-B68BEC20B356}" srcOrd="5" destOrd="0" presId="urn:microsoft.com/office/officeart/2009/3/layout/DescendingProcess"/>
    <dgm:cxn modelId="{7BD39689-FFE9-1349-93F7-4A829E37C65F}" type="presParOf" srcId="{0E117858-9C8C-9944-A034-B68BEC20B356}" destId="{FCD2A6DB-4E49-8848-8F35-6D2C56D812B0}" srcOrd="0" destOrd="0" presId="urn:microsoft.com/office/officeart/2009/3/layout/DescendingProcess"/>
    <dgm:cxn modelId="{5ADB9912-4E6D-B141-A20B-2DDBB5E3EA7D}" type="presParOf" srcId="{16993EEA-0551-2640-8ED9-B34AFAC7C7B0}" destId="{6781E1C9-2F38-4E4E-8E85-DAC4E9C7CB2B}" srcOrd="6" destOrd="0" presId="urn:microsoft.com/office/officeart/2009/3/layout/DescendingProcess"/>
    <dgm:cxn modelId="{A2C5AB7D-4D83-C946-AC51-3E6ABE63C420}" type="presParOf" srcId="{16993EEA-0551-2640-8ED9-B34AFAC7C7B0}" destId="{E1E79E9A-BA80-3A4E-9AAB-85541E77DF8F}" srcOrd="7" destOrd="0" presId="urn:microsoft.com/office/officeart/2009/3/layout/DescendingProcess"/>
    <dgm:cxn modelId="{59BDA767-390A-7C4C-A42D-02D82DE1EAC8}" type="presParOf" srcId="{E1E79E9A-BA80-3A4E-9AAB-85541E77DF8F}" destId="{D12928F7-225F-9448-85A0-77AA0DC71C6B}" srcOrd="0" destOrd="0" presId="urn:microsoft.com/office/officeart/2009/3/layout/DescendingProcess"/>
    <dgm:cxn modelId="{6F2224E6-1E3A-BF46-96BD-05ACC1D35E68}" type="presParOf" srcId="{16993EEA-0551-2640-8ED9-B34AFAC7C7B0}" destId="{93165510-C5CC-6346-9C00-E1C54BC7DBD5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2BA6E-7E2D-CF44-A0A9-160A90EAA594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353F5-0376-5E49-80F8-B314B29405AF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Presentazione Dataset</a:t>
          </a:r>
        </a:p>
      </dsp:txBody>
      <dsp:txXfrm>
        <a:off x="460128" y="312440"/>
        <a:ext cx="5580684" cy="625205"/>
      </dsp:txXfrm>
    </dsp:sp>
    <dsp:sp modelId="{41F1B534-70E4-D34A-A5A6-759148F3EAB3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67719-D7E4-684F-A631-1915CCEDF979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Obiettivo</a:t>
          </a:r>
        </a:p>
      </dsp:txBody>
      <dsp:txXfrm>
        <a:off x="818573" y="1250411"/>
        <a:ext cx="5222240" cy="625205"/>
      </dsp:txXfrm>
    </dsp:sp>
    <dsp:sp modelId="{FDA6A803-D6BA-0647-ACC9-161023A77C88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126486"/>
              <a:satOff val="-2798"/>
              <a:lumOff val="209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B98FB-1ABA-9E44-8CC1-A30F71E84E9B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Modello lineare</a:t>
          </a:r>
        </a:p>
      </dsp:txBody>
      <dsp:txXfrm>
        <a:off x="818573" y="2188382"/>
        <a:ext cx="5222240" cy="625205"/>
      </dsp:txXfrm>
    </dsp:sp>
    <dsp:sp modelId="{FD0CD4A9-E5D3-8B4A-BDD2-1992D239450E}">
      <dsp:nvSpPr>
        <dsp:cNvPr id="0" name=""/>
        <dsp:cNvSpPr/>
      </dsp:nvSpPr>
      <dsp:spPr>
        <a:xfrm>
          <a:off x="427819" y="2110231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252972"/>
              <a:satOff val="-5595"/>
              <a:lumOff val="419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54EBC-A2A9-A84B-8293-3B744B70E80A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ANOVA</a:t>
          </a:r>
        </a:p>
      </dsp:txBody>
      <dsp:txXfrm>
        <a:off x="460128" y="3126353"/>
        <a:ext cx="5580684" cy="625205"/>
      </dsp:txXfrm>
    </dsp:sp>
    <dsp:sp modelId="{F310DD25-CE4D-7942-AA81-8C590058A937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126486"/>
              <a:satOff val="-2798"/>
              <a:lumOff val="209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58805-9ACE-1C4C-A1D5-F3C3CCA9138C}">
      <dsp:nvSpPr>
        <dsp:cNvPr id="0" name=""/>
        <dsp:cNvSpPr/>
      </dsp:nvSpPr>
      <dsp:spPr>
        <a:xfrm rot="4396374">
          <a:off x="1047985" y="808704"/>
          <a:ext cx="3508285" cy="2446591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40A99-4C5A-6544-AF48-F6545A5EECD5}">
      <dsp:nvSpPr>
        <dsp:cNvPr id="0" name=""/>
        <dsp:cNvSpPr/>
      </dsp:nvSpPr>
      <dsp:spPr>
        <a:xfrm>
          <a:off x="2362200" y="1128166"/>
          <a:ext cx="88595" cy="8859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2A6DB-4E49-8848-8F35-6D2C56D812B0}">
      <dsp:nvSpPr>
        <dsp:cNvPr id="0" name=""/>
        <dsp:cNvSpPr/>
      </dsp:nvSpPr>
      <dsp:spPr>
        <a:xfrm>
          <a:off x="2968833" y="1617472"/>
          <a:ext cx="88595" cy="8859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928F7-225F-9448-85A0-77AA0DC71C6B}">
      <dsp:nvSpPr>
        <dsp:cNvPr id="0" name=""/>
        <dsp:cNvSpPr/>
      </dsp:nvSpPr>
      <dsp:spPr>
        <a:xfrm>
          <a:off x="3423472" y="2189683"/>
          <a:ext cx="88595" cy="8859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BC08F-B9AA-0544-B833-6FDA719ACF64}">
      <dsp:nvSpPr>
        <dsp:cNvPr id="0" name=""/>
        <dsp:cNvSpPr/>
      </dsp:nvSpPr>
      <dsp:spPr>
        <a:xfrm>
          <a:off x="812799" y="0"/>
          <a:ext cx="1654048" cy="6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rial" panose="020B0604020202020204" pitchFamily="34" charset="0"/>
              <a:cs typeface="Arial" panose="020B0604020202020204" pitchFamily="34" charset="0"/>
            </a:rPr>
            <a:t>Possesso palla</a:t>
          </a:r>
        </a:p>
      </dsp:txBody>
      <dsp:txXfrm>
        <a:off x="812799" y="0"/>
        <a:ext cx="1654048" cy="650240"/>
      </dsp:txXfrm>
    </dsp:sp>
    <dsp:sp modelId="{D0BC5821-6982-D347-9F6D-A7BA4F4A11B2}">
      <dsp:nvSpPr>
        <dsp:cNvPr id="0" name=""/>
        <dsp:cNvSpPr/>
      </dsp:nvSpPr>
      <dsp:spPr>
        <a:xfrm>
          <a:off x="2869183" y="847343"/>
          <a:ext cx="2414016" cy="6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rial" panose="020B0604020202020204" pitchFamily="34" charset="0"/>
              <a:cs typeface="Arial" panose="020B0604020202020204" pitchFamily="34" charset="0"/>
            </a:rPr>
            <a:t>Cartellini</a:t>
          </a:r>
        </a:p>
      </dsp:txBody>
      <dsp:txXfrm>
        <a:off x="2869183" y="847343"/>
        <a:ext cx="2414016" cy="650240"/>
      </dsp:txXfrm>
    </dsp:sp>
    <dsp:sp modelId="{0CFE6282-8956-2D44-9A58-F89FAB2D1984}">
      <dsp:nvSpPr>
        <dsp:cNvPr id="0" name=""/>
        <dsp:cNvSpPr/>
      </dsp:nvSpPr>
      <dsp:spPr>
        <a:xfrm>
          <a:off x="812799" y="1336649"/>
          <a:ext cx="1922272" cy="6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rial" panose="020B0604020202020204" pitchFamily="34" charset="0"/>
              <a:cs typeface="Arial" panose="020B0604020202020204" pitchFamily="34" charset="0"/>
            </a:rPr>
            <a:t>Rating</a:t>
          </a:r>
        </a:p>
      </dsp:txBody>
      <dsp:txXfrm>
        <a:off x="812799" y="1336649"/>
        <a:ext cx="1922272" cy="650240"/>
      </dsp:txXfrm>
    </dsp:sp>
    <dsp:sp modelId="{6781E1C9-2F38-4E4E-8E85-DAC4E9C7CB2B}">
      <dsp:nvSpPr>
        <dsp:cNvPr id="0" name=""/>
        <dsp:cNvSpPr/>
      </dsp:nvSpPr>
      <dsp:spPr>
        <a:xfrm>
          <a:off x="3807968" y="1908860"/>
          <a:ext cx="1475232" cy="6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rial" panose="020B0604020202020204" pitchFamily="34" charset="0"/>
              <a:cs typeface="Arial" panose="020B0604020202020204" pitchFamily="34" charset="0"/>
            </a:rPr>
            <a:t>Tiri</a:t>
          </a:r>
        </a:p>
      </dsp:txBody>
      <dsp:txXfrm>
        <a:off x="3807968" y="1908860"/>
        <a:ext cx="1475232" cy="650240"/>
      </dsp:txXfrm>
    </dsp:sp>
    <dsp:sp modelId="{93165510-C5CC-6346-9C00-E1C54BC7DBD5}">
      <dsp:nvSpPr>
        <dsp:cNvPr id="0" name=""/>
        <dsp:cNvSpPr/>
      </dsp:nvSpPr>
      <dsp:spPr>
        <a:xfrm>
          <a:off x="3047999" y="3413760"/>
          <a:ext cx="2235200" cy="6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b="1" kern="1200" dirty="0"/>
            <a:t>GOAL</a:t>
          </a:r>
        </a:p>
      </dsp:txBody>
      <dsp:txXfrm>
        <a:off x="3047999" y="3413760"/>
        <a:ext cx="2235200" cy="65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7BFC6-FAC7-E34F-974A-FCDE733C221A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1ED8D-CC73-5C4E-8AC0-CE4ACA9085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757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Dati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Dati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382183-042C-877A-0711-2147AE57E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635C3B4-A1B8-CD2C-5F93-CCC8D7D68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3C3C3E-0798-F9B5-3F91-DA1C4463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C2C96C-950D-948D-51B5-34197CC34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DAAC3-37C3-752A-48F3-23F4E3E7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1962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E34F0-F199-170C-2460-025230429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39B73E-A354-2DC2-5164-E25B2AD8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0FBD0A-B8AC-CDA4-5218-D396C0936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9D7254-9C8A-D5E4-CA55-CDA607EB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EE0E22-30D0-B123-D191-67DBA886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207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1DFAFC-C941-ECA0-31EF-931E859F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AC50AE-52E8-A0F5-7C22-54F6094B3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0059D3-5DF0-C4D2-EDC6-2C9C7F42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C736E1-C21F-65B2-D69E-B0F93324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30B9D6-D66E-179E-4698-08925868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7631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C01F54-4712-039D-2B66-7C181AD7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850E29-799B-F136-A403-1DD488889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F40458-6671-4700-D483-9CE8EF314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71FADD-1C70-0E7A-92F6-7D83481F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CC3348-EDC4-0E2C-17D4-423D2B9F0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54C927-B821-BA4B-283C-5B8A88A7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964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0B6926-BAE7-C8E7-F30B-093DA0B00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C382A0-6945-8519-6E26-2CF54E3CD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F62A420-859C-00FB-90D0-C2284FBA7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BB2FEE-90AD-F03B-958B-422A25336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7412D95-89A8-C98A-B20B-B3003255D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88A6C5A-5773-2F76-2EBF-DFF0F350C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DAEEEA4-24F5-8E56-343F-BB5CD87B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D34C3B-2491-1C7D-7B63-10B1F03F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648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9764B7-D30D-763C-3ACB-254BFE3B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38FE5F9-472C-DD38-5636-900586B2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EF8D6C2-65EE-318A-AC79-3702ECF2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28A5B4-4BDE-B190-981C-D29A0CE4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024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C393D7A-7A39-DE48-CDF2-6D350EF7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4CDC2ED-A7DB-71A5-ED4B-AAFAD7708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4914BC-5595-C8D9-E5FF-1E8D40E1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191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3222D-ECA7-990C-A242-C08C93CF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FAD883-CE30-8669-C998-ADCE7C92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8D2EAB-C1C4-3205-DBDA-C41D0A111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0CD42E-A310-DA1C-9085-7528B7CF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E80677C-CDD6-93A8-6BAF-39C1A2F3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8FC25E7-2AF8-F841-6ABB-559E661B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4927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452A9-AA4E-0808-F352-F60745B3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20022EB-8DA1-E61E-224D-B282ABEF7B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29F9CD-CF80-7B3E-A13B-9BFA8CB9E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53BCF9-378E-EBA7-68FF-47FAE237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875122-C2AF-B728-2EEE-14CE6514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223CE2-0E58-B5C7-6A6E-E1DD5CE8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807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75F1-66AF-603A-B649-416CAC3A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4FAB13D-DE84-35AD-4319-92DB4C9D1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806B94-D69D-6153-1EAE-57C9EC8E7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5783F3-B06A-CEEC-C336-FF9122DF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B3A98C-9814-4D6A-0A9A-721ECF33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1993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752EAB4-869A-7F88-F8C6-9BCA6C7F3A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2B37EDB-E994-3802-8066-8464C2A88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F68921-2CB7-8F44-D302-F386C040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66FD24-8E66-A9FE-E7A8-7C7D66B2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2BA8BE-8B05-F5CD-782F-9F9C4D94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Dati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Dati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Dati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Dati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Dati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Dati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Dati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6664C5D-8F84-5011-E32A-5A8A973D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71CA05-99DB-9341-5041-6026407F9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BF74D9-41B8-2780-A252-28CFFBB9E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371F8-2897-3442-ACF9-CEC8B954830E}" type="datetimeFigureOut">
              <a:rPr lang="it-IT" smtClean="0"/>
              <a:t>01/07/23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ACCF01-1E03-2C1C-6EF8-6F9366E4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FE744F-7785-8527-5582-C6F0DF354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11648-C905-1341-9D65-CE2533623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795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8/10/relationships/comments" Target="../comments/modernComment_10E_A7A2ED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10_942397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microsoft.com/office/2018/10/relationships/comments" Target="../comments/modernComment_111_176CBBCD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microsoft.com/office/2018/10/relationships/comments" Target="../comments/modernComment_114_9D0192DC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microsoft.com/office/2018/10/relationships/comments" Target="../comments/modernComment_115_5F17867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microsoft.com/office/2018/10/relationships/comments" Target="../comments/modernComment_116_CF56E1FC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arpit94/football-teams-rankings-stats?resource=downloa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8_60E053FA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microsoft.com/office/2018/10/relationships/comments" Target="../comments/modernComment_10A_571986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microsoft.com/office/2018/10/relationships/comments" Target="../comments/modernComment_112_DA20716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Progetto di Inferenza Statistica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dirty="0">
                <a:solidFill>
                  <a:schemeClr val="bg1"/>
                </a:solidFill>
              </a:rPr>
              <a:t>L. Amadori, M. Bernardini, L. Bracci, M. Fioravanti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FEEAE9-97E3-BEEB-CC94-953A2A966AB3}"/>
              </a:ext>
            </a:extLst>
          </p:cNvPr>
          <p:cNvSpPr txBox="1"/>
          <p:nvPr/>
        </p:nvSpPr>
        <p:spPr>
          <a:xfrm>
            <a:off x="3237421" y="5784850"/>
            <a:ext cx="228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Politecnico di Milano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lineare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9" y="2812311"/>
            <a:ext cx="8323726" cy="4525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testo, ricevuta, schermata, Carattere&#10;&#10;Descrizione generata automaticamente">
            <a:extLst>
              <a:ext uri="{FF2B5EF4-FFF2-40B4-BE49-F238E27FC236}">
                <a16:creationId xmlns:a16="http://schemas.microsoft.com/office/drawing/2014/main" id="{49D0DDAD-BB40-17DB-15B6-5CA84F630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" t="1141" r="29622" b="9953"/>
          <a:stretch/>
        </p:blipFill>
        <p:spPr>
          <a:xfrm>
            <a:off x="296016" y="1480930"/>
            <a:ext cx="5505992" cy="418053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34AB33E-DC62-B57A-2276-0CDD542217A5}"/>
              </a:ext>
            </a:extLst>
          </p:cNvPr>
          <p:cNvSpPr txBox="1"/>
          <p:nvPr/>
        </p:nvSpPr>
        <p:spPr>
          <a:xfrm>
            <a:off x="6039385" y="3028890"/>
            <a:ext cx="2894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Generiamo il primo modello lineare, escludendo la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covariata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 categorica campionato</a:t>
            </a:r>
          </a:p>
        </p:txBody>
      </p:sp>
    </p:spTree>
    <p:extLst>
      <p:ext uri="{BB962C8B-B14F-4D97-AF65-F5344CB8AC3E}">
        <p14:creationId xmlns:p14="http://schemas.microsoft.com/office/powerpoint/2010/main" val="150849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lineare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9" y="2812311"/>
            <a:ext cx="8323726" cy="4525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2949AAA-84A8-0749-2180-01C4EE91D19E}"/>
              </a:ext>
            </a:extLst>
          </p:cNvPr>
          <p:cNvSpPr txBox="1"/>
          <p:nvPr/>
        </p:nvSpPr>
        <p:spPr>
          <a:xfrm>
            <a:off x="740229" y="1872343"/>
            <a:ext cx="7498336" cy="327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</a:t>
            </a:r>
            <a:r>
              <a:rPr lang="it-IT" sz="1600" baseline="30000" dirty="0"/>
              <a:t>2</a:t>
            </a:r>
            <a:r>
              <a:rPr lang="it-IT" sz="1600" baseline="-25000" dirty="0"/>
              <a:t>adj</a:t>
            </a:r>
            <a:r>
              <a:rPr lang="it-IT" sz="1600" dirty="0"/>
              <a:t>=0.8284, che rappresenta un valore più che accettabile in quanto sappiamo che le </a:t>
            </a:r>
            <a:r>
              <a:rPr lang="it-IT" sz="1600" dirty="0" err="1"/>
              <a:t>covariate</a:t>
            </a:r>
            <a:r>
              <a:rPr lang="it-IT" sz="1600" dirty="0"/>
              <a:t> spiegano l’83% circa della variabilità della risposta.</a:t>
            </a:r>
          </a:p>
          <a:p>
            <a:endParaRPr lang="it-IT" sz="1600" baseline="-25000" dirty="0"/>
          </a:p>
          <a:p>
            <a:r>
              <a:rPr lang="it-IT" sz="1600" dirty="0" err="1"/>
              <a:t>p-value</a:t>
            </a:r>
            <a:r>
              <a:rPr lang="it-IT" sz="1600" dirty="0"/>
              <a:t> </a:t>
            </a:r>
            <a:r>
              <a:rPr lang="it-IT" sz="1600" dirty="0" err="1"/>
              <a:t>F</a:t>
            </a:r>
            <a:r>
              <a:rPr lang="it-IT" sz="1600" dirty="0"/>
              <a:t> test &lt; 10</a:t>
            </a:r>
            <a:r>
              <a:rPr lang="it-IT" sz="1600" baseline="30000" dirty="0"/>
              <a:t>-16</a:t>
            </a:r>
            <a:r>
              <a:rPr lang="it-IT" sz="1600" dirty="0"/>
              <a:t>, per cui abbiamo evidenza per affermare che almeno una </a:t>
            </a:r>
            <a:r>
              <a:rPr lang="it-IT" sz="1600" dirty="0" err="1"/>
              <a:t>covariata</a:t>
            </a:r>
            <a:r>
              <a:rPr lang="it-IT" sz="1600" dirty="0"/>
              <a:t> è significativa</a:t>
            </a:r>
          </a:p>
          <a:p>
            <a:endParaRPr lang="it-IT" sz="1600" dirty="0"/>
          </a:p>
          <a:p>
            <a:r>
              <a:rPr lang="it-IT" sz="1600" dirty="0"/>
              <a:t>In particolare, notiamo che le </a:t>
            </a:r>
            <a:r>
              <a:rPr lang="it-IT" sz="1600" dirty="0" err="1"/>
              <a:t>covariate</a:t>
            </a:r>
            <a:r>
              <a:rPr lang="it-IT" sz="1600" dirty="0"/>
              <a:t> più rilevanti sono: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Tiri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Cartellini gialli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Scontri aerei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490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lineare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9" y="2812311"/>
            <a:ext cx="8323726" cy="4525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87158DD8-AD3F-C86D-8AAE-6475FDDA6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" t="2876" r="2776" b="1664"/>
          <a:stretch/>
        </p:blipFill>
        <p:spPr>
          <a:xfrm>
            <a:off x="179614" y="2718263"/>
            <a:ext cx="4233557" cy="2623260"/>
          </a:xfrm>
          <a:prstGeom prst="rect">
            <a:avLst/>
          </a:prstGeom>
        </p:spPr>
      </p:pic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04AD115B-416F-ED4F-BFE2-E316FD91A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" t="2875" r="2222" b="3777"/>
          <a:stretch/>
        </p:blipFill>
        <p:spPr>
          <a:xfrm>
            <a:off x="4804756" y="2718263"/>
            <a:ext cx="4264429" cy="261019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03F458-C6D1-7391-1D58-9D5A8CB91123}"/>
              </a:ext>
            </a:extLst>
          </p:cNvPr>
          <p:cNvSpPr txBox="1"/>
          <p:nvPr/>
        </p:nvSpPr>
        <p:spPr>
          <a:xfrm>
            <a:off x="2235766" y="2117241"/>
            <a:ext cx="683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Omoschedasticità e normalità dei residui</a:t>
            </a:r>
          </a:p>
        </p:txBody>
      </p:sp>
    </p:spTree>
    <p:extLst>
      <p:ext uri="{BB962C8B-B14F-4D97-AF65-F5344CB8AC3E}">
        <p14:creationId xmlns:p14="http://schemas.microsoft.com/office/powerpoint/2010/main" val="28124725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lineare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9" y="2812311"/>
            <a:ext cx="8323726" cy="4525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8A26A4DE-DC7D-971B-4E79-A2AA207F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272" y="1707634"/>
            <a:ext cx="4597400" cy="15367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DC35247-D65F-CA86-A54C-1D0FBCB2C409}"/>
              </a:ext>
            </a:extLst>
          </p:cNvPr>
          <p:cNvSpPr txBox="1"/>
          <p:nvPr/>
        </p:nvSpPr>
        <p:spPr>
          <a:xfrm>
            <a:off x="1307690" y="4164345"/>
            <a:ext cx="652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Lo Shapiro test conferma i risultati del Q-Q plot</a:t>
            </a:r>
          </a:p>
        </p:txBody>
      </p:sp>
      <p:sp>
        <p:nvSpPr>
          <p:cNvPr id="12" name="Cornice 11">
            <a:extLst>
              <a:ext uri="{FF2B5EF4-FFF2-40B4-BE49-F238E27FC236}">
                <a16:creationId xmlns:a16="http://schemas.microsoft.com/office/drawing/2014/main" id="{B5E900FF-F481-FD37-6A17-F16302894FF8}"/>
              </a:ext>
            </a:extLst>
          </p:cNvPr>
          <p:cNvSpPr/>
          <p:nvPr/>
        </p:nvSpPr>
        <p:spPr>
          <a:xfrm>
            <a:off x="3992416" y="2831281"/>
            <a:ext cx="1939531" cy="315042"/>
          </a:xfrm>
          <a:prstGeom prst="frame">
            <a:avLst/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14" name="Connettore 7 13">
            <a:extLst>
              <a:ext uri="{FF2B5EF4-FFF2-40B4-BE49-F238E27FC236}">
                <a16:creationId xmlns:a16="http://schemas.microsoft.com/office/drawing/2014/main" id="{9DB3BAE7-ED35-B881-A01E-F4024D5A5BD7}"/>
              </a:ext>
            </a:extLst>
          </p:cNvPr>
          <p:cNvCxnSpPr/>
          <p:nvPr/>
        </p:nvCxnSpPr>
        <p:spPr>
          <a:xfrm rot="5400000">
            <a:off x="4268788" y="3401827"/>
            <a:ext cx="920011" cy="63909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3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lineare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27" y="2192871"/>
            <a:ext cx="8323726" cy="4525963"/>
          </a:xfrm>
        </p:spPr>
        <p:txBody>
          <a:bodyPr/>
          <a:lstStyle/>
          <a:p>
            <a:endParaRPr lang="it-IT" sz="1800" dirty="0"/>
          </a:p>
          <a:p>
            <a:r>
              <a:rPr lang="it-IT" sz="1800" dirty="0"/>
              <a:t>A questo scopo utilizziamo il metodo step-</a:t>
            </a:r>
            <a:r>
              <a:rPr lang="it-IT" sz="1800" dirty="0" err="1"/>
              <a:t>wise</a:t>
            </a:r>
            <a:r>
              <a:rPr lang="it-IT" sz="1800" dirty="0"/>
              <a:t> backward basato sul confronto tra gli AIC dei modelli ad ogni passo</a:t>
            </a:r>
          </a:p>
          <a:p>
            <a:endParaRPr lang="it-IT" sz="1800" dirty="0"/>
          </a:p>
          <a:p>
            <a:r>
              <a:rPr lang="it-IT" sz="1800" dirty="0"/>
              <a:t>L’ultimo passo seleziona: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47F0F0E-AC1A-BB54-2A0C-2B60094EEF44}"/>
              </a:ext>
            </a:extLst>
          </p:cNvPr>
          <p:cNvSpPr txBox="1"/>
          <p:nvPr/>
        </p:nvSpPr>
        <p:spPr>
          <a:xfrm>
            <a:off x="461727" y="1729212"/>
            <a:ext cx="7568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Procediamo alla selezione delle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covariate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più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signficative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per migliorare il modello e renderlo più interpretabile</a:t>
            </a:r>
          </a:p>
        </p:txBody>
      </p:sp>
      <p:pic>
        <p:nvPicPr>
          <p:cNvPr id="9" name="Immagine 8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169FD839-55AC-4049-D0C5-2D4E5E96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b="19948"/>
          <a:stretch/>
        </p:blipFill>
        <p:spPr>
          <a:xfrm>
            <a:off x="525101" y="3985482"/>
            <a:ext cx="7709026" cy="137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6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lineare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27" y="2192871"/>
            <a:ext cx="8323726" cy="4525963"/>
          </a:xfrm>
        </p:spPr>
        <p:txBody>
          <a:bodyPr/>
          <a:lstStyle/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17B88B5-A3DD-B836-C87E-CC7616B82D3E}"/>
                  </a:ext>
                </a:extLst>
              </p:cNvPr>
              <p:cNvSpPr txBox="1"/>
              <p:nvPr/>
            </p:nvSpPr>
            <p:spPr>
              <a:xfrm>
                <a:off x="217283" y="1488690"/>
                <a:ext cx="8652281" cy="879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Il modello finale è quindi: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𝐺𝑜𝑎𝑙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=−464,66+2,68∗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𝑠h𝑜𝑡</m:t>
                      </m:r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𝑝𝑔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+0,22∗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𝑦𝑐𝑎𝑟𝑑𝑠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−0,57∗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𝑝𝑎𝑠</m:t>
                      </m:r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−1,52∗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𝑎𝑒𝑟𝑖𝑎𝑙𝑠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𝑤𝑜𝑛𝑝𝑔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81,28∗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𝑟𝑎𝑡𝑖𝑛𝑔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17B88B5-A3DD-B836-C87E-CC7616B82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3" y="1488690"/>
                <a:ext cx="8652281" cy="879280"/>
              </a:xfrm>
              <a:prstGeom prst="rect">
                <a:avLst/>
              </a:prstGeom>
              <a:blipFill>
                <a:blip r:embed="rId3"/>
                <a:stretch>
                  <a:fillRect l="-733" t="-2857" b="-2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5FEBEA60-1F10-C0B0-5D83-350780F70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" t="2967" r="8078" b="7817"/>
          <a:stretch/>
        </p:blipFill>
        <p:spPr>
          <a:xfrm>
            <a:off x="1878246" y="2744175"/>
            <a:ext cx="5490687" cy="3289852"/>
          </a:xfrm>
          <a:prstGeom prst="rect">
            <a:avLst/>
          </a:prstGeom>
        </p:spPr>
      </p:pic>
      <p:sp>
        <p:nvSpPr>
          <p:cNvPr id="15" name="Cornice 14">
            <a:extLst>
              <a:ext uri="{FF2B5EF4-FFF2-40B4-BE49-F238E27FC236}">
                <a16:creationId xmlns:a16="http://schemas.microsoft.com/office/drawing/2014/main" id="{C35C9B3E-3D65-D4D8-83B9-13DE9C91F7BA}"/>
              </a:ext>
            </a:extLst>
          </p:cNvPr>
          <p:cNvSpPr/>
          <p:nvPr/>
        </p:nvSpPr>
        <p:spPr>
          <a:xfrm>
            <a:off x="288521" y="1919235"/>
            <a:ext cx="8496932" cy="542611"/>
          </a:xfrm>
          <a:prstGeom prst="frame">
            <a:avLst/>
          </a:prstGeom>
          <a:solidFill>
            <a:srgbClr val="728FA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605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lineare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38" y="2466698"/>
            <a:ext cx="8323726" cy="4525963"/>
          </a:xfrm>
        </p:spPr>
        <p:txBody>
          <a:bodyPr/>
          <a:lstStyle/>
          <a:p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R</a:t>
            </a:r>
            <a:r>
              <a:rPr lang="it-IT" sz="1800" baseline="30000" dirty="0"/>
              <a:t>2</a:t>
            </a:r>
            <a:r>
              <a:rPr lang="it-IT" sz="1800" dirty="0"/>
              <a:t>,R</a:t>
            </a:r>
            <a:r>
              <a:rPr lang="it-IT" sz="1800" baseline="30000" dirty="0"/>
              <a:t>2</a:t>
            </a:r>
            <a:r>
              <a:rPr lang="it-IT" sz="1800" baseline="-25000" dirty="0"/>
              <a:t>adj</a:t>
            </a:r>
            <a:r>
              <a:rPr lang="it-IT" sz="1800" dirty="0"/>
              <a:t> rimangono pressoché invariati; il modello risulta valido</a:t>
            </a:r>
          </a:p>
          <a:p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Si confermano le previsioni sulle </a:t>
            </a:r>
            <a:r>
              <a:rPr lang="it-IT" sz="1800" dirty="0" err="1"/>
              <a:t>covariate</a:t>
            </a:r>
            <a:r>
              <a:rPr lang="it-IT" sz="1800" dirty="0"/>
              <a:t> non significative:</a:t>
            </a:r>
          </a:p>
          <a:p>
            <a:r>
              <a:rPr lang="it-IT" sz="1800" dirty="0"/>
              <a:t>     - Cartellini rossi</a:t>
            </a:r>
          </a:p>
          <a:p>
            <a:r>
              <a:rPr lang="it-IT" sz="1800" dirty="0"/>
              <a:t>     - Possesso %</a:t>
            </a:r>
          </a:p>
          <a:p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AIC del modello finale minore di quello di partenza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17B88B5-A3DD-B836-C87E-CC7616B82D3E}"/>
              </a:ext>
            </a:extLst>
          </p:cNvPr>
          <p:cNvSpPr txBox="1"/>
          <p:nvPr/>
        </p:nvSpPr>
        <p:spPr>
          <a:xfrm>
            <a:off x="217283" y="1488690"/>
            <a:ext cx="865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969BEB-3564-F151-2124-B7597811790F}"/>
              </a:ext>
            </a:extLst>
          </p:cNvPr>
          <p:cNvSpPr txBox="1"/>
          <p:nvPr/>
        </p:nvSpPr>
        <p:spPr>
          <a:xfrm>
            <a:off x="1815084" y="1943478"/>
            <a:ext cx="5513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14964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ANOVA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9" y="2812311"/>
            <a:ext cx="8323726" cy="4525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57C9E-C7E9-3EB2-C268-239C0787504C}"/>
              </a:ext>
            </a:extLst>
          </p:cNvPr>
          <p:cNvSpPr txBox="1"/>
          <p:nvPr/>
        </p:nvSpPr>
        <p:spPr>
          <a:xfrm>
            <a:off x="501162" y="1411589"/>
            <a:ext cx="4547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Analisi esplorativa delle categorie:</a:t>
            </a:r>
          </a:p>
        </p:txBody>
      </p:sp>
      <p:pic>
        <p:nvPicPr>
          <p:cNvPr id="9" name="Immagine 8" descr="Immagine che contiene diagramma, schermata, testo, Rettangolo&#10;&#10;Descrizione generata automaticamente">
            <a:extLst>
              <a:ext uri="{FF2B5EF4-FFF2-40B4-BE49-F238E27FC236}">
                <a16:creationId xmlns:a16="http://schemas.microsoft.com/office/drawing/2014/main" id="{E66D541A-D0B2-CFF0-5372-95D2EAC41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5806" r="3933" b="3962"/>
          <a:stretch/>
        </p:blipFill>
        <p:spPr>
          <a:xfrm>
            <a:off x="1642919" y="2264355"/>
            <a:ext cx="5858161" cy="363445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BA75CC8-0D16-A6CC-757B-CA7540D48EFA}"/>
              </a:ext>
            </a:extLst>
          </p:cNvPr>
          <p:cNvSpPr txBox="1"/>
          <p:nvPr/>
        </p:nvSpPr>
        <p:spPr>
          <a:xfrm>
            <a:off x="5357956" y="5056070"/>
            <a:ext cx="132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Premier </a:t>
            </a:r>
          </a:p>
          <a:p>
            <a:r>
              <a:rPr lang="it-IT" sz="1400" dirty="0"/>
              <a:t>League</a:t>
            </a:r>
          </a:p>
        </p:txBody>
      </p:sp>
    </p:spTree>
    <p:extLst>
      <p:ext uri="{BB962C8B-B14F-4D97-AF65-F5344CB8AC3E}">
        <p14:creationId xmlns:p14="http://schemas.microsoft.com/office/powerpoint/2010/main" val="3930019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ANOVA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9" y="2812311"/>
            <a:ext cx="8323726" cy="4525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57C9E-C7E9-3EB2-C268-239C0787504C}"/>
              </a:ext>
            </a:extLst>
          </p:cNvPr>
          <p:cNvSpPr txBox="1"/>
          <p:nvPr/>
        </p:nvSpPr>
        <p:spPr>
          <a:xfrm>
            <a:off x="882127" y="1937789"/>
            <a:ext cx="739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Per quanto riguarda la normalità dei residui, abbiamo eseguito lo Shapiro Test per ogni gruppo, ottenendo i seguenti </a:t>
            </a:r>
            <a:r>
              <a:rPr lang="it-IT" sz="2000" dirty="0" err="1"/>
              <a:t>p-value</a:t>
            </a:r>
            <a:r>
              <a:rPr lang="it-IT" sz="2000" dirty="0"/>
              <a:t>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F1B925-9092-FDD3-C8C5-34968ADDC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6" t="7755" r="851" b="16968"/>
          <a:stretch/>
        </p:blipFill>
        <p:spPr>
          <a:xfrm>
            <a:off x="763793" y="3603898"/>
            <a:ext cx="7616414" cy="40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260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ANOVA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9" y="2812311"/>
            <a:ext cx="8323726" cy="4525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397054-9CA2-33EE-0E45-A6F0CDAF7CA8}"/>
              </a:ext>
            </a:extLst>
          </p:cNvPr>
          <p:cNvSpPr txBox="1"/>
          <p:nvPr/>
        </p:nvSpPr>
        <p:spPr>
          <a:xfrm>
            <a:off x="1367884" y="1861073"/>
            <a:ext cx="642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Verifichiamo a questo punto l’omoschedasticità dei gruppi</a:t>
            </a:r>
          </a:p>
        </p:txBody>
      </p:sp>
      <p:pic>
        <p:nvPicPr>
          <p:cNvPr id="9" name="Immagine 8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A007D735-21C1-2234-795F-E6086B543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6" b="7402"/>
          <a:stretch/>
        </p:blipFill>
        <p:spPr>
          <a:xfrm>
            <a:off x="1073150" y="2585258"/>
            <a:ext cx="6997700" cy="906088"/>
          </a:xfrm>
          <a:prstGeom prst="rect">
            <a:avLst/>
          </a:prstGeom>
        </p:spPr>
      </p:pic>
      <p:pic>
        <p:nvPicPr>
          <p:cNvPr id="11" name="Immagine 10" descr="Immagine che contiene testo, Carattere, bianco, ricevuta&#10;&#10;Descrizione generata automaticamente">
            <a:extLst>
              <a:ext uri="{FF2B5EF4-FFF2-40B4-BE49-F238E27FC236}">
                <a16:creationId xmlns:a16="http://schemas.microsoft.com/office/drawing/2014/main" id="{BE681ACE-4164-D492-9DE8-E1AE7D4B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66" y="3858943"/>
            <a:ext cx="6502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72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Contenuti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endParaRPr lang="it-IT" dirty="0"/>
          </a:p>
          <a:p>
            <a:pPr>
              <a:lnSpc>
                <a:spcPct val="250000"/>
              </a:lnSpc>
            </a:pPr>
            <a:endParaRPr lang="it-IT" dirty="0"/>
          </a:p>
          <a:p>
            <a:pPr>
              <a:lnSpc>
                <a:spcPct val="250000"/>
              </a:lnSpc>
            </a:pPr>
            <a:endParaRPr lang="it-IT"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13888168-1FA3-2164-A081-44CB50AF3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015043"/>
              </p:ext>
            </p:extLst>
          </p:nvPr>
        </p:nvGraphicFramePr>
        <p:xfrm>
          <a:off x="1382486" y="146957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ANOVA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9" y="2812311"/>
            <a:ext cx="8323726" cy="4525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397054-9CA2-33EE-0E45-A6F0CDAF7CA8}"/>
              </a:ext>
            </a:extLst>
          </p:cNvPr>
          <p:cNvSpPr txBox="1"/>
          <p:nvPr/>
        </p:nvSpPr>
        <p:spPr>
          <a:xfrm>
            <a:off x="1367884" y="1861073"/>
            <a:ext cx="642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4D5D9B-167B-141E-62F8-CA9A0EC975A2}"/>
              </a:ext>
            </a:extLst>
          </p:cNvPr>
          <p:cNvSpPr txBox="1"/>
          <p:nvPr/>
        </p:nvSpPr>
        <p:spPr>
          <a:xfrm>
            <a:off x="6637506" y="2565782"/>
            <a:ext cx="2352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Validate le ipotesi, generiamo il modello ANOVA…</a:t>
            </a:r>
          </a:p>
        </p:txBody>
      </p:sp>
      <p:pic>
        <p:nvPicPr>
          <p:cNvPr id="12" name="Immagine 11" descr="Immagine che contiene testo, Carattere, ricevuta, bianco&#10;&#10;Descrizione generata automaticamente">
            <a:extLst>
              <a:ext uri="{FF2B5EF4-FFF2-40B4-BE49-F238E27FC236}">
                <a16:creationId xmlns:a16="http://schemas.microsoft.com/office/drawing/2014/main" id="{FD51320E-4158-8A7F-36BB-632B8889A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 t="-543" r="8203" b="5274"/>
          <a:stretch/>
        </p:blipFill>
        <p:spPr>
          <a:xfrm>
            <a:off x="4513634" y="4708187"/>
            <a:ext cx="4247745" cy="1015223"/>
          </a:xfrm>
          <a:prstGeom prst="rect">
            <a:avLst/>
          </a:prstGeom>
        </p:spPr>
      </p:pic>
      <p:pic>
        <p:nvPicPr>
          <p:cNvPr id="14" name="Immagine 13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A7650AA8-F2E1-F9EF-FA37-DF7270D6C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1" y="1456180"/>
            <a:ext cx="5238976" cy="299594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00AF94-0955-2481-24C8-D610433CBC6E}"/>
              </a:ext>
            </a:extLst>
          </p:cNvPr>
          <p:cNvSpPr txBox="1"/>
          <p:nvPr/>
        </p:nvSpPr>
        <p:spPr>
          <a:xfrm>
            <a:off x="965771" y="4843879"/>
            <a:ext cx="2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…ed effettuiamo il relativo test</a:t>
            </a:r>
          </a:p>
        </p:txBody>
      </p:sp>
      <p:sp>
        <p:nvSpPr>
          <p:cNvPr id="16" name="Freccia destra 15">
            <a:extLst>
              <a:ext uri="{FF2B5EF4-FFF2-40B4-BE49-F238E27FC236}">
                <a16:creationId xmlns:a16="http://schemas.microsoft.com/office/drawing/2014/main" id="{0E8B6299-4F30-0B0C-A78C-49A69A085897}"/>
              </a:ext>
            </a:extLst>
          </p:cNvPr>
          <p:cNvSpPr/>
          <p:nvPr/>
        </p:nvSpPr>
        <p:spPr>
          <a:xfrm rot="10800000">
            <a:off x="5482457" y="2954150"/>
            <a:ext cx="836047" cy="2901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destra 16">
            <a:extLst>
              <a:ext uri="{FF2B5EF4-FFF2-40B4-BE49-F238E27FC236}">
                <a16:creationId xmlns:a16="http://schemas.microsoft.com/office/drawing/2014/main" id="{D3A1FFC2-4A6A-9E23-CF64-D3166C114057}"/>
              </a:ext>
            </a:extLst>
          </p:cNvPr>
          <p:cNvSpPr/>
          <p:nvPr/>
        </p:nvSpPr>
        <p:spPr>
          <a:xfrm>
            <a:off x="3009611" y="5043444"/>
            <a:ext cx="836047" cy="2901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5776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ANOVA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4E548F1-A415-7C44-2518-9F77C55026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38" y="2459998"/>
                <a:ext cx="8323726" cy="4525963"/>
              </a:xfrm>
            </p:spPr>
            <p:txBody>
              <a:bodyPr/>
              <a:lstStyle/>
              <a:p>
                <a:endParaRPr lang="it-IT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800" dirty="0" err="1"/>
                  <a:t>P-value</a:t>
                </a:r>
                <a:r>
                  <a:rPr lang="it-IT" sz="1800" dirty="0"/>
                  <a:t> del test ANOVA alto: non rifiuto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it-IT" sz="1800" baseline="-25000" dirty="0"/>
                  <a:t>0 </a:t>
                </a:r>
                <a:endParaRPr lang="it-IT" sz="1800" dirty="0"/>
              </a:p>
              <a:p>
                <a:endParaRPr lang="it-IT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800" dirty="0"/>
                  <a:t>Si confermano le supposizioni tratte dal box plot: le medie dei gruppi sono pressoché uguali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800" dirty="0"/>
                  <a:t>R</a:t>
                </a:r>
                <a:r>
                  <a:rPr lang="it-IT" sz="1800" baseline="30000" dirty="0"/>
                  <a:t>2</a:t>
                </a:r>
                <a:r>
                  <a:rPr lang="it-IT" sz="1800" dirty="0"/>
                  <a:t>,R</a:t>
                </a:r>
                <a:r>
                  <a:rPr lang="it-IT" sz="1800" baseline="30000" dirty="0"/>
                  <a:t>2</a:t>
                </a:r>
                <a:r>
                  <a:rPr lang="it-IT" sz="1800" baseline="-25000" dirty="0"/>
                  <a:t>adj </a:t>
                </a:r>
                <a:r>
                  <a:rPr lang="it-IT" sz="1800" dirty="0"/>
                  <a:t>molto bassi, di conseguenza le </a:t>
                </a:r>
                <a:r>
                  <a:rPr lang="it-IT" sz="1800" dirty="0" err="1"/>
                  <a:t>covariate</a:t>
                </a:r>
                <a:r>
                  <a:rPr lang="it-IT" sz="1800" dirty="0"/>
                  <a:t> non influenzano la risposta</a:t>
                </a:r>
              </a:p>
              <a:p>
                <a:endParaRPr lang="it-IT" sz="1800" dirty="0"/>
              </a:p>
              <a:p>
                <a:endParaRPr lang="it-IT" sz="1800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4E548F1-A415-7C44-2518-9F77C5502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38" y="2459998"/>
                <a:ext cx="8323726" cy="4525963"/>
              </a:xfrm>
              <a:blipFill>
                <a:blip r:embed="rId2"/>
                <a:stretch>
                  <a:fillRect l="-6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17B88B5-A3DD-B836-C87E-CC7616B82D3E}"/>
              </a:ext>
            </a:extLst>
          </p:cNvPr>
          <p:cNvSpPr txBox="1"/>
          <p:nvPr/>
        </p:nvSpPr>
        <p:spPr>
          <a:xfrm>
            <a:off x="217283" y="1488690"/>
            <a:ext cx="865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969BEB-3564-F151-2124-B7597811790F}"/>
              </a:ext>
            </a:extLst>
          </p:cNvPr>
          <p:cNvSpPr txBox="1"/>
          <p:nvPr/>
        </p:nvSpPr>
        <p:spPr>
          <a:xfrm>
            <a:off x="1815084" y="1943478"/>
            <a:ext cx="5513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3611133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4942114"/>
            <a:ext cx="7772400" cy="1652361"/>
          </a:xfrm>
        </p:spPr>
        <p:txBody>
          <a:bodyPr>
            <a:normAutofit/>
          </a:bodyPr>
          <a:lstStyle/>
          <a:p>
            <a:pPr algn="ctr"/>
            <a:r>
              <a:rPr lang="it-IT" sz="1800" dirty="0"/>
              <a:t>Luca Amadori, Marcello Bernardini, Lorenzo Bracci, Mattia Fioravanti</a:t>
            </a:r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Dataset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endParaRPr lang="it-IT" dirty="0"/>
          </a:p>
          <a:p>
            <a:pPr>
              <a:lnSpc>
                <a:spcPct val="250000"/>
              </a:lnSpc>
            </a:pPr>
            <a:endParaRPr lang="it-IT" dirty="0"/>
          </a:p>
          <a:p>
            <a:pPr>
              <a:lnSpc>
                <a:spcPct val="250000"/>
              </a:lnSpc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EDEECD-0379-6847-FF6C-DAB9862F2C45}"/>
              </a:ext>
            </a:extLst>
          </p:cNvPr>
          <p:cNvSpPr txBox="1"/>
          <p:nvPr/>
        </p:nvSpPr>
        <p:spPr>
          <a:xfrm>
            <a:off x="686516" y="1802688"/>
            <a:ext cx="8323725" cy="525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Dataset: statistiche sulle squadre dei primi 5 campionati europei di calcio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https://www.kaggle.com/datasets/varpit94/football-teams-rankings-stats?resource=download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98 osservazioni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I dati sono riferiti alla stagione 2020-2021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I dati sono stati estrapolati dai siti ufficiali dei campionati</a:t>
            </a:r>
          </a:p>
          <a:p>
            <a:pPr>
              <a:lnSpc>
                <a:spcPct val="150000"/>
              </a:lnSpc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776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1435923"/>
            <a:ext cx="8323726" cy="4525963"/>
          </a:xfrm>
        </p:spPr>
        <p:txBody>
          <a:bodyPr>
            <a:normAutofit/>
          </a:bodyPr>
          <a:lstStyle/>
          <a:p>
            <a:r>
              <a:rPr lang="it-IT" dirty="0" err="1"/>
              <a:t>Covariate</a:t>
            </a:r>
            <a:r>
              <a:rPr lang="it-IT" dirty="0"/>
              <a:t>: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Campionato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Rating</a:t>
            </a:r>
          </a:p>
          <a:p>
            <a:r>
              <a:rPr lang="it-IT" dirty="0"/>
              <a:t>      </a:t>
            </a:r>
            <a:r>
              <a:rPr lang="it-IT" sz="1600" dirty="0"/>
              <a:t>un voto tra 1 e 10 assegnato dalla FIFA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Tiri (per partita)</a:t>
            </a:r>
            <a:endParaRPr lang="it-IT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Cartellini gialli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Cartellini rossi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Possesso palla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Passaggi riusciti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Scontri aerei (per partita)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53142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9" y="2812311"/>
            <a:ext cx="8323726" cy="4525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7" name="Immagine 6" descr="Immagine che contiene testo, ricevuta, Carattere, algebra&#10;&#10;Descrizione generata automaticamente">
            <a:extLst>
              <a:ext uri="{FF2B5EF4-FFF2-40B4-BE49-F238E27FC236}">
                <a16:creationId xmlns:a16="http://schemas.microsoft.com/office/drawing/2014/main" id="{BB65ECCD-69D9-E3B8-6FC0-5CF68F085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27" b="8789"/>
          <a:stretch/>
        </p:blipFill>
        <p:spPr>
          <a:xfrm>
            <a:off x="134042" y="2010695"/>
            <a:ext cx="8799793" cy="196259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1FCB0B4-A430-CB3F-48AA-87A43337F8D3}"/>
              </a:ext>
            </a:extLst>
          </p:cNvPr>
          <p:cNvSpPr txBox="1"/>
          <p:nvPr/>
        </p:nvSpPr>
        <p:spPr>
          <a:xfrm>
            <a:off x="610109" y="4803294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Notiamo che sono assenti NA</a:t>
            </a:r>
          </a:p>
        </p:txBody>
      </p:sp>
    </p:spTree>
    <p:extLst>
      <p:ext uri="{BB962C8B-B14F-4D97-AF65-F5344CB8AC3E}">
        <p14:creationId xmlns:p14="http://schemas.microsoft.com/office/powerpoint/2010/main" val="380154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4764707"/>
            <a:ext cx="3254574" cy="4525963"/>
          </a:xfrm>
        </p:spPr>
        <p:txBody>
          <a:bodyPr/>
          <a:lstStyle/>
          <a:p>
            <a:pPr algn="ctr"/>
            <a:r>
              <a:rPr lang="it-IT" sz="1600" dirty="0"/>
              <a:t>Abbiamo optato come risposta del modello i </a:t>
            </a:r>
            <a:r>
              <a:rPr lang="it-IT" sz="1600" b="1" dirty="0"/>
              <a:t>goal</a:t>
            </a:r>
            <a:r>
              <a:rPr lang="it-IT" sz="1600" dirty="0"/>
              <a:t> effettuati nella stagione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9A327AC3-4DB5-F3A5-CA62-7DC1C2D653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67823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992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351" y="1838102"/>
            <a:ext cx="7345298" cy="4525963"/>
          </a:xfrm>
        </p:spPr>
        <p:txBody>
          <a:bodyPr/>
          <a:lstStyle/>
          <a:p>
            <a:pPr algn="ctr"/>
            <a:r>
              <a:rPr lang="it-IT" sz="2000" dirty="0"/>
              <a:t>Tramite l’analisi ci proponiamo di capire:</a:t>
            </a:r>
          </a:p>
          <a:p>
            <a:pPr marL="285750" indent="-285750" algn="ctr">
              <a:buFont typeface="Wingdings" pitchFamily="2" charset="2"/>
              <a:buChar char="Ø"/>
            </a:pPr>
            <a:r>
              <a:rPr lang="it-IT" sz="2000" dirty="0"/>
              <a:t>Quali siano i fattori fondamentali che portano una squadra ad essere prolifica</a:t>
            </a:r>
          </a:p>
          <a:p>
            <a:pPr algn="ctr"/>
            <a:endParaRPr lang="it-IT" sz="2000" dirty="0"/>
          </a:p>
          <a:p>
            <a:pPr marL="285750" indent="-285750" algn="ctr">
              <a:buFont typeface="Wingdings" pitchFamily="2" charset="2"/>
              <a:buChar char="Ø"/>
            </a:pPr>
            <a:r>
              <a:rPr lang="it-IT" sz="2000" dirty="0"/>
              <a:t>Individuare, tramite il modello ANOVA, le principali tendenze in termini di goal nei diversi campionati considerati</a:t>
            </a:r>
          </a:p>
          <a:p>
            <a:pPr marL="285750" indent="-285750" algn="ctr">
              <a:buFont typeface="Wingdings" pitchFamily="2" charset="2"/>
              <a:buChar char="Ø"/>
            </a:pPr>
            <a:endParaRPr lang="it-IT" sz="2000" dirty="0"/>
          </a:p>
          <a:p>
            <a:pPr algn="ctr"/>
            <a:endParaRPr lang="it-IT" sz="2000" dirty="0"/>
          </a:p>
          <a:p>
            <a:pPr algn="ctr"/>
            <a:r>
              <a:rPr lang="it-IT" sz="2000" dirty="0"/>
              <a:t>Inoltre, il modello potrebbe essere utilizzato per fare previsione sui goal nelle stagioni successive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694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lineare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9" y="2812311"/>
            <a:ext cx="8323726" cy="4525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7" name="Immagine 6" descr="Immagine che contiene testo, modello&#10;&#10;Descrizione generata automaticamente">
            <a:extLst>
              <a:ext uri="{FF2B5EF4-FFF2-40B4-BE49-F238E27FC236}">
                <a16:creationId xmlns:a16="http://schemas.microsoft.com/office/drawing/2014/main" id="{5C774AC4-B7D1-031C-2BF8-8C330891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8468"/>
            <a:ext cx="9147207" cy="47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906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8F81A-7152-70D4-AEC5-41822713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lineare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48F1-A415-7C44-2518-9F77C55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9" y="2812311"/>
            <a:ext cx="8323726" cy="4525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523E4F-A915-0C11-4984-2FAFF1FDD85C}"/>
              </a:ext>
            </a:extLst>
          </p:cNvPr>
          <p:cNvSpPr txBox="1"/>
          <p:nvPr/>
        </p:nvSpPr>
        <p:spPr>
          <a:xfrm>
            <a:off x="4863611" y="32443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43CAEC9-716B-91A9-5FAC-77AAC9188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37" t="4015" r="13128" b="2352"/>
          <a:stretch/>
        </p:blipFill>
        <p:spPr>
          <a:xfrm>
            <a:off x="431800" y="1574800"/>
            <a:ext cx="4431811" cy="377541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B09181-F96C-84F2-F38B-C3D9CF356C4C}"/>
              </a:ext>
            </a:extLst>
          </p:cNvPr>
          <p:cNvSpPr txBox="1"/>
          <p:nvPr/>
        </p:nvSpPr>
        <p:spPr>
          <a:xfrm>
            <a:off x="5067320" y="2700837"/>
            <a:ext cx="3644880" cy="268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Osserviamo correlazione rilevante tra:</a:t>
            </a:r>
          </a:p>
          <a:p>
            <a:pPr marL="285750" indent="-285750">
              <a:lnSpc>
                <a:spcPct val="150000"/>
              </a:lnSpc>
              <a:buFont typeface="Font di sistema regolare"/>
              <a:buChar char="~"/>
            </a:pPr>
            <a:r>
              <a:rPr lang="it-IT" dirty="0"/>
              <a:t>possesso-tiri </a:t>
            </a:r>
          </a:p>
          <a:p>
            <a:pPr marL="285750" indent="-285750">
              <a:lnSpc>
                <a:spcPct val="150000"/>
              </a:lnSpc>
              <a:buFont typeface="Font di sistema regolare"/>
              <a:buChar char="~"/>
            </a:pPr>
            <a:r>
              <a:rPr lang="it-IT" dirty="0"/>
              <a:t>rating-tiri</a:t>
            </a:r>
          </a:p>
          <a:p>
            <a:pPr marL="285750" indent="-285750">
              <a:lnSpc>
                <a:spcPct val="150000"/>
              </a:lnSpc>
              <a:buFont typeface="Font di sistema regolare"/>
              <a:buChar char="~"/>
            </a:pPr>
            <a:r>
              <a:rPr lang="it-IT" dirty="0"/>
              <a:t>scontri aerei-passaggi (negativa)</a:t>
            </a:r>
          </a:p>
          <a:p>
            <a:pPr marL="285750" indent="-285750">
              <a:lnSpc>
                <a:spcPct val="150000"/>
              </a:lnSpc>
              <a:buFont typeface="Font di sistema regolare"/>
              <a:buChar char="~"/>
            </a:pPr>
            <a:r>
              <a:rPr lang="it-IT" dirty="0"/>
              <a:t>rating-possesso</a:t>
            </a:r>
          </a:p>
          <a:p>
            <a:pPr marL="285750" indent="-285750">
              <a:lnSpc>
                <a:spcPct val="150000"/>
              </a:lnSpc>
              <a:buFont typeface="Font di sistema regolare"/>
              <a:buChar char="~"/>
            </a:pPr>
            <a:r>
              <a:rPr lang="it-IT" dirty="0"/>
              <a:t>possesso-passaggi</a:t>
            </a:r>
          </a:p>
        </p:txBody>
      </p:sp>
    </p:spTree>
    <p:extLst>
      <p:ext uri="{BB962C8B-B14F-4D97-AF65-F5344CB8AC3E}">
        <p14:creationId xmlns:p14="http://schemas.microsoft.com/office/powerpoint/2010/main" val="36595592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624</TotalTime>
  <Words>541</Words>
  <Application>Microsoft Macintosh PowerPoint</Application>
  <PresentationFormat>Presentazione su schermo (4:3)</PresentationFormat>
  <Paragraphs>150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Font di sistema regolare</vt:lpstr>
      <vt:lpstr>Wingdings</vt:lpstr>
      <vt:lpstr>POLI</vt:lpstr>
      <vt:lpstr>Personalizza struttura</vt:lpstr>
      <vt:lpstr>Titolo presentazione sottotitolo</vt:lpstr>
      <vt:lpstr>Contenuti</vt:lpstr>
      <vt:lpstr>Presentazione Dataset</vt:lpstr>
      <vt:lpstr>Presentazione Dataset</vt:lpstr>
      <vt:lpstr>Presentazione Dataset</vt:lpstr>
      <vt:lpstr>Obiettivo</vt:lpstr>
      <vt:lpstr>Obiettivo</vt:lpstr>
      <vt:lpstr>Modello lineare</vt:lpstr>
      <vt:lpstr>Modello lineare</vt:lpstr>
      <vt:lpstr>Modello lineare</vt:lpstr>
      <vt:lpstr>Modello lineare</vt:lpstr>
      <vt:lpstr>Modello lineare</vt:lpstr>
      <vt:lpstr>Modello lineare</vt:lpstr>
      <vt:lpstr>Modello lineare</vt:lpstr>
      <vt:lpstr>Modello lineare</vt:lpstr>
      <vt:lpstr>Modello lineare</vt:lpstr>
      <vt:lpstr>ANOVA</vt:lpstr>
      <vt:lpstr>ANOVA</vt:lpstr>
      <vt:lpstr>ANOVA</vt:lpstr>
      <vt:lpstr>ANOVA</vt:lpstr>
      <vt:lpstr>ANOVA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Lorenzo Bracci</cp:lastModifiedBy>
  <cp:revision>27</cp:revision>
  <dcterms:created xsi:type="dcterms:W3CDTF">2015-05-26T12:27:57Z</dcterms:created>
  <dcterms:modified xsi:type="dcterms:W3CDTF">2023-07-01T13:26:13Z</dcterms:modified>
</cp:coreProperties>
</file>